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54"/>
  </p:notesMasterIdLst>
  <p:sldIdLst>
    <p:sldId id="256" r:id="rId2"/>
    <p:sldId id="325" r:id="rId3"/>
    <p:sldId id="335" r:id="rId4"/>
    <p:sldId id="336" r:id="rId5"/>
    <p:sldId id="326" r:id="rId6"/>
    <p:sldId id="276" r:id="rId7"/>
    <p:sldId id="277" r:id="rId8"/>
    <p:sldId id="278" r:id="rId9"/>
    <p:sldId id="279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29" r:id="rId33"/>
    <p:sldId id="305" r:id="rId34"/>
    <p:sldId id="304" r:id="rId35"/>
    <p:sldId id="273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34" r:id="rId44"/>
    <p:sldId id="313" r:id="rId45"/>
    <p:sldId id="314" r:id="rId46"/>
    <p:sldId id="315" r:id="rId47"/>
    <p:sldId id="318" r:id="rId48"/>
    <p:sldId id="316" r:id="rId49"/>
    <p:sldId id="317" r:id="rId50"/>
    <p:sldId id="322" r:id="rId51"/>
    <p:sldId id="323" r:id="rId52"/>
    <p:sldId id="328" r:id="rId53"/>
  </p:sldIdLst>
  <p:sldSz cx="12192000" cy="6858000"/>
  <p:notesSz cx="6858000" cy="9144000"/>
  <p:embeddedFontLst>
    <p:embeddedFont>
      <p:font typeface="Tahoma" panose="020B0604030504040204" pitchFamily="34" charset="0"/>
      <p:regular r:id="rId55"/>
      <p:bold r:id="rId56"/>
    </p:embeddedFont>
    <p:embeddedFont>
      <p:font typeface="Century Gothic" panose="020B0502020202020204" pitchFamily="34" charset="0"/>
      <p:regular r:id="rId57"/>
      <p:bold r:id="rId58"/>
      <p:italic r:id="rId59"/>
      <p:boldItalic r:id="rId60"/>
    </p:embeddedFont>
    <p:embeddedFont>
      <p:font typeface="IBM Plex Sans" panose="020B0604020202020204" charset="0"/>
      <p:regular r:id="rId61"/>
      <p:bold r:id="rId62"/>
      <p:italic r:id="rId63"/>
      <p:boldItalic r:id="rId64"/>
    </p:embeddedFont>
    <p:embeddedFont>
      <p:font typeface="IBM Plex Sans SemiBold" panose="020B0604020202020204" charset="0"/>
      <p:regular r:id="rId65"/>
      <p:bold r:id="rId66"/>
      <p:italic r:id="rId67"/>
      <p:boldItalic r:id="rId68"/>
    </p:embeddedFont>
    <p:embeddedFont>
      <p:font typeface="Unbounded" panose="020B0604020202020204" charset="-52"/>
      <p:regular r:id="rId69"/>
      <p:bold r:id="rId70"/>
    </p:embeddedFont>
    <p:embeddedFont>
      <p:font typeface="Calibri Light" panose="020F0302020204030204" pitchFamily="34" charset="0"/>
      <p:regular r:id="rId71"/>
      <p:italic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857"/>
    <a:srgbClr val="D3351A"/>
    <a:srgbClr val="C85C12"/>
    <a:srgbClr val="34CE34"/>
    <a:srgbClr val="1C7D7C"/>
    <a:srgbClr val="118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46"/>
    <p:restoredTop sz="96327"/>
  </p:normalViewPr>
  <p:slideViewPr>
    <p:cSldViewPr snapToGrid="0">
      <p:cViewPr varScale="1">
        <p:scale>
          <a:sx n="91" d="100"/>
          <a:sy n="91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6" Type="http://schemas.openxmlformats.org/officeDocument/2006/relationships/font" Target="fonts/font22.fntdata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font" Target="fonts/font20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6B63-1FD0-CF49-BC7E-7A787681F399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2C6A9-2E31-2840-A469-9CC265F56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3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5C27A-DCF9-6A1C-3415-1FCEF113F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5A5FB2-AEC3-8303-3F04-FA5123FD0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B9731-F42D-5DF0-6A49-2D202232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D9F1C-47C4-6841-B0E7-E9F0CBE73745}" type="datetime1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89FF7-F06F-7561-4369-29E12A0E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9110C-6CC9-673B-FDDD-F19821EF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8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B9615-0B4D-B8BC-C819-937729DF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791D9F-447A-D938-D64B-35BD45F52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759AE-34AB-14DC-F932-1A537852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CCC1C7-77B2-EE47-AC62-72E84E9F17B1}" type="datetime1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1C28F-E090-81E6-C729-08D90152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374B5-BF41-CED1-48C7-3A9F10F8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70F1C-22A3-E52E-E7F4-48DF36F64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8A22C-604C-3396-BD48-3F27A2B57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59992-AE2D-402E-CCFA-D74E921B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C13F2-1759-F847-9E97-AF09149D13DB}" type="datetime1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89870-62FD-17D2-960A-6A018A2F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9B0F1-451E-4FCB-D0EA-DDCD7723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9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EC105-EE03-CB54-F652-751325AB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5B229-23CF-07FB-F40C-A10E32FC9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212F4F-6961-0223-A7D2-8A37A35C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C12EE2-5032-A840-962B-6DE5A018D6FE}" type="datetime1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DD5D30-6A08-195E-9585-602E14F2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140B21-44E9-1F02-4FCD-0E8901D8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254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8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15CF7-5886-6E3A-1743-D22ED3E5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54F589-EAAE-108C-601D-23587DD9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A362DA-F1FD-5CC6-7819-4D0F0FCD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EC8DA-5694-6E49-9CC9-2D6B3E1EBF39}" type="datetime1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D0F71-137F-6019-0548-30C2B004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6B9E8-1777-4B32-EBC7-D306B5FF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4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756AE-67FE-840E-59EF-09A9EAD2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5819A-B0CA-BE3D-186C-9FEAD5E41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06B303-5BAF-C0FA-599F-DF3044514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F49E7E-A096-8F9A-29DC-A2CD5F13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7EBF6-2DE5-234D-B178-E413357E601E}" type="datetime1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C8FE0-A06A-B054-E51A-DD7605A3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48C53-3E95-ECEB-6B58-8851E424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9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D95DF-1568-CFC2-EA5B-45822820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99C28F-44A4-2BDF-60B2-F8CB24C2B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71DD34-6C40-AED2-DDFC-865A94762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B65F8B-0A48-38E5-1C58-C214E7499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9F4DEA-54F4-18A5-8C8D-C43D85C7A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61D1A7-15C6-C4DD-29C8-01349E56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6241BB-B369-3346-8F7B-00C52BEB639F}" type="datetime1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9288BB-62D7-467C-0B2A-55B99DDC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776D42-6852-F3F6-3850-D5C469ED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1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9B6B8-B51F-7A3F-0652-300435D8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73F76B-6A8C-454B-7959-3FB6A97F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41A515-EA2C-5149-8582-BBDF8E0EF435}" type="datetime1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952F11-AAFA-B30F-231B-FC56FE72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937B29-DFC8-4703-40F9-4A3DC2C5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2B455E-E1EE-9C8D-6EB1-83C39002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B2CBF-68F8-7540-A855-2819C6A979F2}" type="datetime1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9E2B4E-079A-8877-07DB-1B79EBCA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65753F-9762-C3F6-868E-B9E71BFE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77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F51B9-6E9A-6D9B-6C61-8DDF8560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1358A-42CD-E961-EE1D-CF960932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DE8E33-6DAE-F262-9896-6866E61A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BE3761-E3F7-006B-9C11-F0EED70E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CBF6E-1EEF-FF42-BFE2-937F3D0E3365}" type="datetime1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5C83E7-EB62-7E2E-9259-94C1B8C8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ACA9E1-2028-5961-6F13-4956AB70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4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E81FB-9139-A866-D502-65335E8A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06396F-F62A-E5C7-4FF0-98841245B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ECF3F5-F492-655A-74EE-497CB2C72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E77EFD-56C6-A680-8EC5-BA8271D4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DB901-A8CF-BD49-8D9C-BC90C665B07E}" type="datetime1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7E857E-93D6-F5BE-F299-1D1C33A3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143212-3521-C577-1A47-18D126FF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7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14127D5-2933-E8CB-F855-6EDC14C35ABE}"/>
              </a:ext>
            </a:extLst>
          </p:cNvPr>
          <p:cNvGrpSpPr/>
          <p:nvPr userDrawn="1"/>
        </p:nvGrpSpPr>
        <p:grpSpPr>
          <a:xfrm>
            <a:off x="-1" y="0"/>
            <a:ext cx="1725854" cy="6867939"/>
            <a:chOff x="0" y="0"/>
            <a:chExt cx="1725854" cy="686793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FFF6B0-5898-C12D-F9C3-9765904B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9939"/>
              <a:ext cx="1725854" cy="6858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EF8FC90-993E-5547-43F1-944A88592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40475" t="-352" r="25367" b="352"/>
            <a:stretch/>
          </p:blipFill>
          <p:spPr>
            <a:xfrm>
              <a:off x="0" y="0"/>
              <a:ext cx="1725854" cy="33790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8666725-ED28-60FA-4BA1-A965C54A2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-352" r="65842" b="352"/>
            <a:stretch/>
          </p:blipFill>
          <p:spPr>
            <a:xfrm>
              <a:off x="0" y="3337857"/>
              <a:ext cx="1725854" cy="337901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DDB473B-3A7D-038E-E552-8693D13CA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1895" y="3049866"/>
              <a:ext cx="1296513" cy="535892"/>
            </a:xfrm>
            <a:prstGeom prst="rect">
              <a:avLst/>
            </a:prstGeom>
          </p:spPr>
        </p:pic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EA2ABF80-A4B9-ED45-2E84-C21853045C01}"/>
                </a:ext>
              </a:extLst>
            </p:cNvPr>
            <p:cNvSpPr/>
            <p:nvPr/>
          </p:nvSpPr>
          <p:spPr>
            <a:xfrm>
              <a:off x="571981" y="5957349"/>
              <a:ext cx="581891" cy="5818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DD8C468-E7D2-0124-3B85-024458E064C1}"/>
              </a:ext>
            </a:extLst>
          </p:cNvPr>
          <p:cNvCxnSpPr>
            <a:cxnSpLocks/>
          </p:cNvCxnSpPr>
          <p:nvPr userDrawn="1"/>
        </p:nvCxnSpPr>
        <p:spPr>
          <a:xfrm>
            <a:off x="6497690" y="6476043"/>
            <a:ext cx="4581790" cy="0"/>
          </a:xfrm>
          <a:prstGeom prst="line">
            <a:avLst/>
          </a:prstGeom>
          <a:ln>
            <a:solidFill>
              <a:srgbClr val="D335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616F93-F8AA-3F10-FE7C-C05A34005993}"/>
              </a:ext>
            </a:extLst>
          </p:cNvPr>
          <p:cNvSpPr/>
          <p:nvPr userDrawn="1"/>
        </p:nvSpPr>
        <p:spPr>
          <a:xfrm rot="16200000">
            <a:off x="939134" y="1641587"/>
            <a:ext cx="1676385" cy="102946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76100-A2A5-4795-A244-CDC7072F5E30}"/>
              </a:ext>
            </a:extLst>
          </p:cNvPr>
          <p:cNvSpPr txBox="1"/>
          <p:nvPr userDrawn="1"/>
        </p:nvSpPr>
        <p:spPr>
          <a:xfrm>
            <a:off x="11227137" y="6345238"/>
            <a:ext cx="649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D3351A"/>
                </a:solidFill>
                <a:latin typeface="IBM Plex Sans" panose="020B0503050203000203" pitchFamily="34" charset="0"/>
              </a:rPr>
              <a:t>niioz.ru</a:t>
            </a:r>
            <a:endParaRPr lang="ru-RU" sz="1100" dirty="0">
              <a:solidFill>
                <a:srgbClr val="D3351A"/>
              </a:solidFill>
              <a:latin typeface="IBM Plex Sans" panose="020B0503050203000203" pitchFamily="34" charset="0"/>
            </a:endParaRP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EEFDDFA9-550E-7E27-E7D9-5A84E4967A6A}"/>
              </a:ext>
            </a:extLst>
          </p:cNvPr>
          <p:cNvSpPr txBox="1">
            <a:spLocks/>
          </p:cNvSpPr>
          <p:nvPr userDrawn="1"/>
        </p:nvSpPr>
        <p:spPr>
          <a:xfrm>
            <a:off x="573081" y="6092481"/>
            <a:ext cx="5818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7671622-5600-7144-AECE-5D3DC3903948}" type="slidenum">
              <a:rPr lang="ru-RU" sz="14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ctr"/>
              <a:t>‹#›</a:t>
            </a:fld>
            <a:endParaRPr lang="ru-RU" sz="1400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83375C-5F77-B7A9-DE6C-2B963132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0EB4CF9-1114-08EF-4A00-1418D56CB790}"/>
              </a:ext>
            </a:extLst>
          </p:cNvPr>
          <p:cNvGrpSpPr/>
          <p:nvPr/>
        </p:nvGrpSpPr>
        <p:grpSpPr>
          <a:xfrm>
            <a:off x="0" y="-212942"/>
            <a:ext cx="12117186" cy="4680235"/>
            <a:chOff x="0" y="13589"/>
            <a:chExt cx="12192000" cy="468023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F0D73D-048D-67E8-AB5E-03C96C013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13" r="9021"/>
            <a:stretch/>
          </p:blipFill>
          <p:spPr>
            <a:xfrm>
              <a:off x="6987497" y="13589"/>
              <a:ext cx="5204503" cy="468023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C36C03B-2DB2-8D66-C918-A45A5EDC2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0" y="13589"/>
              <a:ext cx="6987497" cy="4672934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FC1808-7B74-A3C6-142C-33EAEDB61B24}"/>
              </a:ext>
            </a:extLst>
          </p:cNvPr>
          <p:cNvSpPr/>
          <p:nvPr/>
        </p:nvSpPr>
        <p:spPr>
          <a:xfrm>
            <a:off x="859989" y="4809654"/>
            <a:ext cx="10719811" cy="14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IBM Plex Sans SemiBold" panose="020B0503050203000203" pitchFamily="34" charset="0"/>
                <a:cs typeface="Arial" panose="020B0604020202020204" pitchFamily="34" charset="0"/>
              </a:rPr>
              <a:t>Куракина Татьяна Юрьевна</a:t>
            </a:r>
          </a:p>
          <a:p>
            <a:r>
              <a:rPr lang="ru-RU" dirty="0">
                <a:latin typeface="IBM Plex Sans" panose="020B0604020202020204" charset="0"/>
                <a:cs typeface="Arial" panose="020B0604020202020204" pitchFamily="34" charset="0"/>
              </a:rPr>
              <a:t>врач-статистик отдела по учету деятельности амбулаторно-поликлинических медицинских организаций филиала «Центр медицинской статистики» НИИОЗММ ДЗМ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8B282-AA7E-AF45-7512-59292BB074BE}"/>
              </a:ext>
            </a:extLst>
          </p:cNvPr>
          <p:cNvSpPr txBox="1"/>
          <p:nvPr/>
        </p:nvSpPr>
        <p:spPr>
          <a:xfrm>
            <a:off x="859989" y="238768"/>
            <a:ext cx="93480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IBM Plex Sans SemiBold" panose="020B0503050203000203" pitchFamily="34" charset="0"/>
                <a:cs typeface="Arial" panose="020B0604020202020204" pitchFamily="34" charset="0"/>
              </a:rPr>
              <a:t>ФЕДЕРАЛЬНОЕ CТАТИСТИЧЕСКОЕ НАБЛЮДЕНИЕ</a:t>
            </a:r>
            <a:r>
              <a:rPr lang="ru-RU" sz="2400" b="1" dirty="0">
                <a:solidFill>
                  <a:schemeClr val="bg1"/>
                </a:solidFill>
                <a:latin typeface="IBM Plex Sans SemiBold" panose="020B0503050203000203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IBM Plex Sans SemiBold" panose="020B0503050203000203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IBM Plex Sans SemiBold" panose="020B0503050203000203" pitchFamily="34" charset="0"/>
                <a:cs typeface="Arial" panose="020B0604020202020204" pitchFamily="34" charset="0"/>
              </a:rPr>
              <a:t>Форма №12</a:t>
            </a:r>
          </a:p>
          <a:p>
            <a:pPr algn="ctr">
              <a:spcBef>
                <a:spcPct val="0"/>
              </a:spcBef>
            </a:pPr>
            <a:endParaRPr lang="ru-RU" sz="2400" b="1" dirty="0">
              <a:solidFill>
                <a:schemeClr val="bg1"/>
              </a:solidFill>
              <a:latin typeface="IBM Plex Sans SemiBold" panose="020B0503050203000203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ru-RU" sz="2400" b="1" dirty="0">
              <a:solidFill>
                <a:schemeClr val="bg1"/>
              </a:solidFill>
              <a:latin typeface="IBM Plex Sans SemiBold" panose="020B0503050203000203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IBM Plex Sans SemiBold" panose="020B0503050203000203" pitchFamily="34" charset="0"/>
                <a:cs typeface="Arial" panose="020B0604020202020204" pitchFamily="34" charset="0"/>
              </a:rPr>
              <a:t>«СВЕДЕНИЯ О ЧИСЛЕ ЗАБОЛЕВАНИЙ, ЗАРЕГИСТРИРОВАННЫХ У ПАЦИЕНТОВ, ПРОЖИВАЮЩИХ В РАЙОНЕ ОБСЛУЖИВАНИЯ МЕДИЦИНСКОЙ ОРГАНИЗАЦИИ» </a:t>
            </a:r>
          </a:p>
          <a:p>
            <a:pPr algn="ctr">
              <a:spcBef>
                <a:spcPct val="0"/>
              </a:spcBef>
            </a:pPr>
            <a:endParaRPr lang="ru-RU" sz="2400" b="1" dirty="0">
              <a:solidFill>
                <a:schemeClr val="bg1"/>
              </a:solidFill>
              <a:latin typeface="IBM Plex Sans SemiBold" panose="020B0503050203000203" pitchFamily="34" charset="0"/>
              <a:cs typeface="Arial" panose="020B0604020202020204" pitchFamily="34" charset="0"/>
            </a:endParaRPr>
          </a:p>
          <a:p>
            <a:endParaRPr lang="ru-RU" sz="4000" b="1" dirty="0">
              <a:solidFill>
                <a:schemeClr val="bg1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A4581D-1503-379D-F8B6-DCC6EF08F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410" y="5181963"/>
            <a:ext cx="1477238" cy="6077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FB73B5-AD13-EEEA-818E-80A225C86787}"/>
              </a:ext>
            </a:extLst>
          </p:cNvPr>
          <p:cNvSpPr txBox="1"/>
          <p:nvPr/>
        </p:nvSpPr>
        <p:spPr>
          <a:xfrm>
            <a:off x="3472309" y="4870299"/>
            <a:ext cx="64728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IBM Plex Sans SemiBold" panose="020B0503050203000203" pitchFamily="34" charset="0"/>
                <a:cs typeface="Arial" panose="020B0604020202020204" pitchFamily="34" charset="0"/>
              </a:rPr>
              <a:t>Куракина Татьяна </a:t>
            </a:r>
            <a:r>
              <a:rPr lang="ru-RU" b="1" dirty="0" smtClean="0">
                <a:latin typeface="IBM Plex Sans SemiBold" panose="020B0503050203000203" pitchFamily="34" charset="0"/>
                <a:cs typeface="Arial" panose="020B0604020202020204" pitchFamily="34" charset="0"/>
              </a:rPr>
              <a:t>Юрьевна</a:t>
            </a:r>
          </a:p>
          <a:p>
            <a:endParaRPr lang="ru-RU" sz="1400" b="1" dirty="0">
              <a:latin typeface="IBM Plex Sans SemiBold" panose="020B0503050203000203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IBM Plex Sans" panose="020B0604020202020204" charset="0"/>
                <a:cs typeface="Arial" panose="020B0604020202020204" pitchFamily="34" charset="0"/>
              </a:rPr>
              <a:t>врач-статистик отдела по учету деятельности амбулаторно-поликлинических медицинских организаций филиала «Центр медицинской статистики» НИИОЗММ </a:t>
            </a:r>
            <a:r>
              <a:rPr lang="ru-RU" sz="1400" dirty="0" smtClean="0">
                <a:latin typeface="IBM Plex Sans" panose="020B0604020202020204" charset="0"/>
                <a:cs typeface="Arial" panose="020B0604020202020204" pitchFamily="34" charset="0"/>
              </a:rPr>
              <a:t>ДЗМ</a:t>
            </a:r>
            <a:endParaRPr lang="ru-RU" sz="1400" dirty="0">
              <a:latin typeface="IBM Plex Sans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2A2BF-4899-950F-B5D0-9341A083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120" y="28415"/>
            <a:ext cx="10515600" cy="1325563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sz="3200" b="1" i="0" u="none" strike="noStrike" kern="1200" cap="none" spc="2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IBM Plex Sans" panose="020B0503050203000203" pitchFamily="34" charset="0"/>
                <a:ea typeface="Century Gothic" pitchFamily="34" charset="0"/>
                <a:cs typeface="Times New Roman" pitchFamily="18" charset="0"/>
              </a:rPr>
              <a:t>Структура формы</a:t>
            </a:r>
            <a:br>
              <a:rPr kumimoji="0" lang="ru-RU" sz="3200" b="1" i="0" u="none" strike="noStrike" kern="1200" cap="none" spc="2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IBM Plex Sans" panose="020B0503050203000203" pitchFamily="34" charset="0"/>
                <a:ea typeface="Century Gothic" pitchFamily="34" charset="0"/>
                <a:cs typeface="Times New Roman" pitchFamily="18" charset="0"/>
              </a:rPr>
            </a:br>
            <a:endParaRPr lang="ru-RU" sz="3200" dirty="0">
              <a:solidFill>
                <a:srgbClr val="D3351A"/>
              </a:solidFill>
              <a:latin typeface="IBM Plex Sans" panose="020B050305020300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9FEA-FC6C-DD3C-5BF0-E72F9FDC8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119" y="572924"/>
            <a:ext cx="9826997" cy="5239297"/>
          </a:xfr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Информация формируется по следующим возрастным группам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(7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разделов):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Дети (0-14 лет включительно)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(таблицы 1000, 1001, 1002, 1003, 1004, 1005,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1006, 1007, 1009, 1010, 1100);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Дети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первых трех лет жизни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(таблицы 1500, 1600, 1650, 1601,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1610, 1700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, 1800, 1900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Дети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(15-17 лет включительно)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(таблицы 2000, 2001, 2003, 2004, 2005,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2006, 2007, 2009, 2010, 2100);</a:t>
            </a:r>
          </a:p>
          <a:p>
            <a:pPr marL="0" lvl="0" indent="0">
              <a:buNone/>
            </a:pPr>
            <a:r>
              <a:rPr lang="ru-RU" sz="1900" b="1" dirty="0" smtClean="0">
                <a:solidFill>
                  <a:prstClr val="black"/>
                </a:solidFill>
                <a:latin typeface="IBM Plex Sans" panose="020B0503050203000203" pitchFamily="34" charset="0"/>
              </a:rPr>
              <a:t>      «</a:t>
            </a:r>
            <a:r>
              <a:rPr lang="ru-RU" sz="1900" b="1" dirty="0">
                <a:solidFill>
                  <a:prstClr val="black"/>
                </a:solidFill>
                <a:latin typeface="IBM Plex Sans" panose="020B0503050203000203" pitchFamily="34" charset="0"/>
              </a:rPr>
              <a:t>Обучающиеся  в образовательных организациях (3-17 лет включительно</a:t>
            </a:r>
            <a:r>
              <a:rPr lang="ru-RU" sz="1900" b="1" dirty="0" smtClean="0">
                <a:solidFill>
                  <a:prstClr val="black"/>
                </a:solidFill>
                <a:latin typeface="IBM Plex Sans" panose="020B0503050203000203" pitchFamily="34" charset="0"/>
              </a:rPr>
              <a:t>):                                                        дошкольники </a:t>
            </a:r>
            <a:r>
              <a:rPr lang="ru-RU" sz="1900" b="1" dirty="0">
                <a:solidFill>
                  <a:prstClr val="black"/>
                </a:solidFill>
                <a:latin typeface="IBM Plex Sans" panose="020B0503050203000203" pitchFamily="34" charset="0"/>
              </a:rPr>
              <a:t>и школьники</a:t>
            </a:r>
            <a:r>
              <a:rPr lang="ru-RU" sz="1900" b="1" dirty="0" smtClean="0">
                <a:solidFill>
                  <a:prstClr val="black"/>
                </a:solidFill>
                <a:latin typeface="IBM Plex Sans" panose="020B0503050203000203" pitchFamily="34" charset="0"/>
              </a:rPr>
              <a:t>» </a:t>
            </a:r>
            <a:r>
              <a:rPr lang="ru-RU" sz="1800" b="1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IBM Plex Sans" panose="020B0503050203000203" pitchFamily="34" charset="0"/>
                <a:cs typeface="Times New Roman" pitchFamily="18" charset="0"/>
              </a:rPr>
              <a:t>(таблица </a:t>
            </a:r>
            <a:r>
              <a:rPr lang="ru-RU" sz="1800" b="1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BM Plex Sans" panose="020B0503050203000203" pitchFamily="34" charset="0"/>
                <a:cs typeface="Times New Roman" pitchFamily="18" charset="0"/>
              </a:rPr>
              <a:t>2200, 2210);</a:t>
            </a:r>
            <a:endParaRPr lang="ru-RU" sz="1800" b="1" i="1" kern="0" dirty="0">
              <a:solidFill>
                <a:srgbClr val="1F497D">
                  <a:lumMod val="60000"/>
                  <a:lumOff val="40000"/>
                </a:srgbClr>
              </a:solidFill>
              <a:latin typeface="IBM Plex Sans" panose="020B0503050203000203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Взрослые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18 лет и более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(таблицы 3000, 3002, 3003, 3004, 3005, 3006,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3007, 3008, 3009, 3010, 3011, 3100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Взрослые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старше трудоспособного возраста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(таблицы 4000, 4001, 4003, 4004, 4005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, 4007, 4008, 4009, 4010,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4100);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Диспансеризация студентов высших учебных заведений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(таблицы 5000, 5100).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D3351A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</a:t>
            </a:r>
            <a:r>
              <a:rPr lang="ru-RU" sz="1800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ФСН №12. Заполнение </a:t>
            </a:r>
            <a:r>
              <a:rPr lang="ru-RU" sz="1800" b="1" dirty="0" smtClean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9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6EF59C-7352-1344-C427-17EBF7818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250" y="912782"/>
            <a:ext cx="9839325" cy="459994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Все таблицы заполняются по всем строкам и графам;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Закрещенные графоклетки   не заполняются;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Пациенты, имеющие два и более заболевания, показываются     по соответствующим строкам по числу выявленных и зарегистрированных заболеваний.</a:t>
            </a:r>
            <a:endParaRPr lang="ru-RU" sz="2400" dirty="0">
              <a:latin typeface="IBM Plex Sans" panose="020B050305020300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1928" y="6227911"/>
            <a:ext cx="45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1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BD7E-E74C-D413-88E5-8F1D7FA9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305" y="898525"/>
            <a:ext cx="9786620" cy="435133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Таблицы 1000, 1500, 2000, 3000, 4000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нумерация граф сопоставима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нумерация строк сопоставима по всем таблицам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4472" y="6216134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1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3CB668-6468-E673-7760-FDAEA86B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895" y="283688"/>
            <a:ext cx="9878698" cy="435133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Таблицы 1000, 1500, 2000, 3000, 4000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547A1E4-3B5C-BC19-9E0D-22CC610AC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814194"/>
              </p:ext>
            </p:extLst>
          </p:nvPr>
        </p:nvGraphicFramePr>
        <p:xfrm>
          <a:off x="1989455" y="1189593"/>
          <a:ext cx="9553578" cy="2629933"/>
        </p:xfrm>
        <a:graphic>
          <a:graphicData uri="http://schemas.openxmlformats.org/drawingml/2006/table">
            <a:tbl>
              <a:tblPr/>
              <a:tblGrid>
                <a:gridCol w="1502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07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02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3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67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13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3778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классов и отдельных болезней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строк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  по МКБ-10 пересмотра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Зарегистрировано заболеваний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Снято с диспансерного наблюдения 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из них (из гр. 4): </a:t>
                      </a:r>
                    </a:p>
                  </a:txBody>
                  <a:tcPr marL="6886" marR="6886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 (из гр. 4): </a:t>
                      </a:r>
                    </a:p>
                  </a:txBody>
                  <a:tcPr marL="6886" marR="6886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заболеваний с впервые в жизни установленным диагнозом (из гр. 9): 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возрасте 0-4 года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возрасте 5-9 лет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взято  под диспансерное наблюдение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 впервые в жизни установленным диагнозом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взято под диспансерное наблюдение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выявлено при профосмотре 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Зарегистрировано заболеваний – всего</a:t>
                      </a:r>
                    </a:p>
                  </a:txBody>
                  <a:tcPr marL="61969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 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А00-Т98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5">
            <a:extLst>
              <a:ext uri="{FF2B5EF4-FFF2-40B4-BE49-F238E27FC236}">
                <a16:creationId xmlns:a16="http://schemas.microsoft.com/office/drawing/2014/main" id="{3E936F9E-20C7-09B4-1A5D-38C69BCBFC16}"/>
              </a:ext>
            </a:extLst>
          </p:cNvPr>
          <p:cNvSpPr/>
          <p:nvPr/>
        </p:nvSpPr>
        <p:spPr>
          <a:xfrm>
            <a:off x="2143444" y="4447232"/>
            <a:ext cx="4622800" cy="1473835"/>
          </a:xfrm>
          <a:prstGeom prst="wedgeRoundRectCallout">
            <a:avLst>
              <a:gd name="adj1" fmla="val 18418"/>
              <a:gd name="adj2" fmla="val -102121"/>
              <a:gd name="adj3" fmla="val 16667"/>
            </a:avLst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FCEF5EF6-B7E5-CCED-FB15-4DFDA0DD1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625" y="4447232"/>
            <a:ext cx="43226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 заболеваний,  зарегистрированных у   пациентов: острые заболевания и хр. заболевания (как уже имеющиеся, так и впервые  выявленные в отчетном году).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ая прямоугольная выноска 15">
            <a:extLst>
              <a:ext uri="{FF2B5EF4-FFF2-40B4-BE49-F238E27FC236}">
                <a16:creationId xmlns:a16="http://schemas.microsoft.com/office/drawing/2014/main" id="{90EA8ED8-2C2F-FC9A-D99E-7912E82AF945}"/>
              </a:ext>
            </a:extLst>
          </p:cNvPr>
          <p:cNvSpPr/>
          <p:nvPr/>
        </p:nvSpPr>
        <p:spPr>
          <a:xfrm>
            <a:off x="7730807" y="4682416"/>
            <a:ext cx="4086225" cy="1095375"/>
          </a:xfrm>
          <a:prstGeom prst="wedgeRoundRectCallout">
            <a:avLst>
              <a:gd name="adj1" fmla="val -34859"/>
              <a:gd name="adj2" fmla="val -144576"/>
              <a:gd name="adj3" fmla="val 16667"/>
            </a:avLst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2254DF57-0F94-0048-35CB-3FFAE3596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681" y="4645194"/>
            <a:ext cx="38004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показываем количество всех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острых и впервые выявленных хронических заболеваний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зарегистрированных у пациента в течение отчетного года.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83855" y="6258728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7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8C6601-C655-0200-652F-834154E2D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870" y="281305"/>
            <a:ext cx="9034780" cy="63309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Таблицы 1000, 1500, 2000, 3000, 4000 </a:t>
            </a:r>
            <a:endParaRPr kumimoji="0" lang="ru-RU" alt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A1A9FB2-2080-5CCF-CA3B-6C7D28683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31168"/>
              </p:ext>
            </p:extLst>
          </p:nvPr>
        </p:nvGraphicFramePr>
        <p:xfrm>
          <a:off x="1828801" y="1047751"/>
          <a:ext cx="9991724" cy="2143070"/>
        </p:xfrm>
        <a:graphic>
          <a:graphicData uri="http://schemas.openxmlformats.org/drawingml/2006/table">
            <a:tbl>
              <a:tblPr/>
              <a:tblGrid>
                <a:gridCol w="2503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4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89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5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52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840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Наименование классов и отдельных болезней</a:t>
                      </a:r>
                    </a:p>
                  </a:txBody>
                  <a:tcPr marL="7803" marR="7803" marT="7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№ строки</a:t>
                      </a:r>
                    </a:p>
                  </a:txBody>
                  <a:tcPr marL="7803" marR="7803" marT="7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Код по МКБ-10 пересмотра</a:t>
                      </a:r>
                    </a:p>
                  </a:txBody>
                  <a:tcPr marL="7803" marR="7803" marT="7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Зарегистрировано пациентов с данным заболеванием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Снято с диспансерного наблюдения</a:t>
                      </a:r>
                    </a:p>
                  </a:txBody>
                  <a:tcPr marL="7803" marR="7803" marT="7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7803" marR="7803" marT="7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Всего </a:t>
                      </a:r>
                    </a:p>
                  </a:txBody>
                  <a:tcPr marL="7803" marR="7803" marT="7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 (из гр. 4):</a:t>
                      </a:r>
                    </a:p>
                  </a:txBody>
                  <a:tcPr marL="7803" marR="7803" marT="7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 диспансерное наблюдение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 впервые в жизни установленным диагнозом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 диспансерное наблюдение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выявлено при профосмотре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выявлено при диспансеризации определенных групп взрослого населения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7803" marR="7803" marT="78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Зарегистрировано заболеваний - всего</a:t>
                      </a:r>
                    </a:p>
                  </a:txBody>
                  <a:tcPr marL="7803" marR="7803" marT="78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1.0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А00-Т98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3">
            <a:extLst>
              <a:ext uri="{FF2B5EF4-FFF2-40B4-BE49-F238E27FC236}">
                <a16:creationId xmlns:a16="http://schemas.microsoft.com/office/drawing/2014/main" id="{1C05A3F6-078E-7CDD-8EDC-3AB1EC97CFC0}"/>
              </a:ext>
            </a:extLst>
          </p:cNvPr>
          <p:cNvSpPr/>
          <p:nvPr/>
        </p:nvSpPr>
        <p:spPr>
          <a:xfrm>
            <a:off x="1828801" y="3324172"/>
            <a:ext cx="2933064" cy="1498971"/>
          </a:xfrm>
          <a:prstGeom prst="wedgeRoundRectCallout">
            <a:avLst>
              <a:gd name="adj1" fmla="val 117019"/>
              <a:gd name="adj2" fmla="val -76462"/>
              <a:gd name="adj3" fmla="val 16667"/>
            </a:avLst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показываем количество заболеваний впервые взятых под диспансерное наблюдение в отчетном году и уже находящихся  на Д-учете с прошлого года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ая прямоугольная выноска 5">
            <a:extLst>
              <a:ext uri="{FF2B5EF4-FFF2-40B4-BE49-F238E27FC236}">
                <a16:creationId xmlns:a16="http://schemas.microsoft.com/office/drawing/2014/main" id="{E82A5072-DD58-A280-988C-F0E4D210E3AE}"/>
              </a:ext>
            </a:extLst>
          </p:cNvPr>
          <p:cNvSpPr/>
          <p:nvPr/>
        </p:nvSpPr>
        <p:spPr>
          <a:xfrm>
            <a:off x="2106411" y="5077519"/>
            <a:ext cx="3467100" cy="1016835"/>
          </a:xfrm>
          <a:prstGeom prst="wedgeRoundRectCallout">
            <a:avLst>
              <a:gd name="adj1" fmla="val 119913"/>
              <a:gd name="adj2" fmla="val -248171"/>
              <a:gd name="adj3" fmla="val 16667"/>
            </a:avLst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показываем количество заболеваний  взятых под диспансерное наблюдение  из числа  впервые выявленных  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id="{ABD2B1E1-D574-E08B-D30A-32B57467C823}"/>
              </a:ext>
            </a:extLst>
          </p:cNvPr>
          <p:cNvSpPr/>
          <p:nvPr/>
        </p:nvSpPr>
        <p:spPr>
          <a:xfrm>
            <a:off x="6916103" y="3659925"/>
            <a:ext cx="3438525" cy="1143000"/>
          </a:xfrm>
          <a:prstGeom prst="wedgeRoundRectCallout">
            <a:avLst>
              <a:gd name="adj1" fmla="val 58698"/>
              <a:gd name="adj2" fmla="val -110067"/>
              <a:gd name="adj3" fmla="val 16667"/>
            </a:avLst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снятие с диспансерного наблюдения: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выздоровление, улучшение;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перевод в другое заболевание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переезд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смерть</a:t>
            </a:r>
          </a:p>
        </p:txBody>
      </p:sp>
      <p:sp>
        <p:nvSpPr>
          <p:cNvPr id="8" name="Скругленная прямоугольная выноска 8">
            <a:extLst>
              <a:ext uri="{FF2B5EF4-FFF2-40B4-BE49-F238E27FC236}">
                <a16:creationId xmlns:a16="http://schemas.microsoft.com/office/drawing/2014/main" id="{858BA36F-86D0-F6BC-A45F-8C4097106172}"/>
              </a:ext>
            </a:extLst>
          </p:cNvPr>
          <p:cNvSpPr/>
          <p:nvPr/>
        </p:nvSpPr>
        <p:spPr>
          <a:xfrm>
            <a:off x="7400925" y="5272030"/>
            <a:ext cx="4419600" cy="822324"/>
          </a:xfrm>
          <a:prstGeom prst="wedgeRoundRectCallout">
            <a:avLst>
              <a:gd name="adj1" fmla="val 43515"/>
              <a:gd name="adj2" fmla="val -321916"/>
              <a:gd name="adj3" fmla="val 16667"/>
            </a:avLst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показываем количество заболеваний состоящих на Д-учете на конец отчетного года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8801" y="6292334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0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97CD89-4B20-C4C7-5A66-72D36ADDE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835" y="1201737"/>
            <a:ext cx="9088120" cy="16652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В графу 14 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не включаем 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снятых по возрастному переходу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33997" y="6244709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8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F91C58-8F45-C168-4BED-59C911FBE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367" y="409256"/>
            <a:ext cx="9918065" cy="5247641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Таблицы 1000, 2000, 3000, 4000 </a:t>
            </a:r>
            <a:endParaRPr kumimoji="0" lang="ru-RU" alt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F24C8BF-48AE-1E49-D3C8-838F5A3C5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8265"/>
              </p:ext>
            </p:extLst>
          </p:nvPr>
        </p:nvGraphicFramePr>
        <p:xfrm>
          <a:off x="1990727" y="1371600"/>
          <a:ext cx="9704705" cy="3493899"/>
        </p:xfrm>
        <a:graphic>
          <a:graphicData uri="http://schemas.openxmlformats.org/drawingml/2006/table">
            <a:tbl>
              <a:tblPr/>
              <a:tblGrid>
                <a:gridCol w="206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0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40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4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8702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7803" marR="7803" marT="78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7803" marR="7803" marT="7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МКБ-10 пересмотра</a:t>
                      </a:r>
                    </a:p>
                  </a:txBody>
                  <a:tcPr marL="7803" marR="7803" marT="7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пациентов с данным заболеванием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Снято с диспансерного наблюдения</a:t>
                      </a:r>
                    </a:p>
                  </a:txBody>
                  <a:tcPr marL="7803" marR="7803" marT="7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7803" marR="7803" marT="7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7803" marR="7803" marT="7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(из гр. 4):</a:t>
                      </a:r>
                    </a:p>
                  </a:txBody>
                  <a:tcPr marL="7803" marR="7803" marT="7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взято под диспансерное наблюдение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впервые в жизни установленным диагнозом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взято под диспансерное наблюдение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при профосмотре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при диспансеризации определенных групп взрослого населения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803" marR="7803" marT="78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заболеваний - всего</a:t>
                      </a:r>
                    </a:p>
                  </a:txBody>
                  <a:tcPr marL="7803" marR="7803" marT="78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А00-Т98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150 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50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50 </a:t>
                      </a:r>
                    </a:p>
                  </a:txBody>
                  <a:tcPr marL="7803" marR="7803" marT="7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6">
            <a:extLst>
              <a:ext uri="{FF2B5EF4-FFF2-40B4-BE49-F238E27FC236}">
                <a16:creationId xmlns:a16="http://schemas.microsoft.com/office/drawing/2014/main" id="{F2367BEC-263B-2185-C47D-2A14BBAA27A3}"/>
              </a:ext>
            </a:extLst>
          </p:cNvPr>
          <p:cNvSpPr/>
          <p:nvPr/>
        </p:nvSpPr>
        <p:spPr>
          <a:xfrm>
            <a:off x="7764145" y="5104447"/>
            <a:ext cx="3341688" cy="552450"/>
          </a:xfrm>
          <a:prstGeom prst="wedgeRoundRectCallout">
            <a:avLst>
              <a:gd name="adj1" fmla="val 51914"/>
              <a:gd name="adj2" fmla="val -136794"/>
              <a:gd name="adj3" fmla="val 16667"/>
            </a:avLst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08000" tIns="108000" rIns="108000" bIns="108000" anchor="ctr"/>
          <a:lstStyle/>
          <a:p>
            <a:pPr marL="0" marR="0" lvl="0" indent="0" algn="ctr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100 – 50 = 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2575D-EE82-6434-269A-FF2D3E7BA1F8}"/>
              </a:ext>
            </a:extLst>
          </p:cNvPr>
          <p:cNvSpPr txBox="1"/>
          <p:nvPr/>
        </p:nvSpPr>
        <p:spPr>
          <a:xfrm>
            <a:off x="2111853" y="5517253"/>
            <a:ext cx="6192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Контроль: Графа 8  - Графа 14 = Графа 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0725" y="6234520"/>
            <a:ext cx="5047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3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D30AB-6225-BA7C-D4A2-C8947C88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5" y="261658"/>
            <a:ext cx="9505950" cy="681317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altLang="ru-RU" sz="3200" b="1" i="0" u="none" strike="noStrike" kern="1200" cap="none" spc="20" normalizeH="0" baseline="0" noProof="0" dirty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Таблица 1000. Дети 0-14 лет</a:t>
            </a:r>
            <a:r>
              <a:rPr kumimoji="0" lang="ru-RU" sz="3200" b="0" i="0" u="none" strike="noStrike" kern="1200" cap="none" spc="2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charset="0"/>
              </a:rPr>
              <a:t>.</a:t>
            </a:r>
            <a:endParaRPr lang="ru-RU" sz="32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8EE95EE-17C2-4242-CFED-F296E2BF0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231290"/>
              </p:ext>
            </p:extLst>
          </p:nvPr>
        </p:nvGraphicFramePr>
        <p:xfrm>
          <a:off x="2105025" y="1139826"/>
          <a:ext cx="9610724" cy="2754351"/>
        </p:xfrm>
        <a:graphic>
          <a:graphicData uri="http://schemas.openxmlformats.org/drawingml/2006/table">
            <a:tbl>
              <a:tblPr/>
              <a:tblGrid>
                <a:gridCol w="151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5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3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2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32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50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758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классов и отдельных болезней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строк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  по МКБ-10 пересмотра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Зарегистрировано заболеваний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Снято с диспансерного наблюдения 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из них (из гр. 4): </a:t>
                      </a:r>
                    </a:p>
                  </a:txBody>
                  <a:tcPr marL="6886" marR="6886" marT="6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 (из гр. 4): </a:t>
                      </a:r>
                    </a:p>
                  </a:txBody>
                  <a:tcPr marL="6886" marR="6886" marT="6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заболеваний с впервые в жизни установленным диагнозом (из гр. 9): 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возрасте 0-4 года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возрасте 5-9 лет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взято  под диспансерное наблюдение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 впервые в жизни установленным диагнозом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взято под диспансерное наблюдение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выявлено при профосмотре 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0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Зарегистрировано заболеваний – всего</a:t>
                      </a:r>
                    </a:p>
                  </a:txBody>
                  <a:tcPr marL="61969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 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А00-Т98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86" marR="6886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5">
            <a:extLst>
              <a:ext uri="{FF2B5EF4-FFF2-40B4-BE49-F238E27FC236}">
                <a16:creationId xmlns:a16="http://schemas.microsoft.com/office/drawing/2014/main" id="{2B7DDCEF-CB67-555F-D16B-CF4EE37BFA04}"/>
              </a:ext>
            </a:extLst>
          </p:cNvPr>
          <p:cNvSpPr/>
          <p:nvPr/>
        </p:nvSpPr>
        <p:spPr>
          <a:xfrm>
            <a:off x="2228850" y="4439127"/>
            <a:ext cx="3810000" cy="1685925"/>
          </a:xfrm>
          <a:prstGeom prst="wedgeRoundRectCallout">
            <a:avLst>
              <a:gd name="adj1" fmla="val 46913"/>
              <a:gd name="adj2" fmla="val -87532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показываем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общее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количество  заболеваний,  зарегистрированных у   пациентов соответствующего возраста: острые заболевания и хр. заболевания (как уже имеющиеся, так и впервые выявленные в отчетном году).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10">
            <a:extLst>
              <a:ext uri="{FF2B5EF4-FFF2-40B4-BE49-F238E27FC236}">
                <a16:creationId xmlns:a16="http://schemas.microsoft.com/office/drawing/2014/main" id="{7E6AE12F-C2B2-2B35-41C0-535DFFC9C4BD}"/>
              </a:ext>
            </a:extLst>
          </p:cNvPr>
          <p:cNvSpPr/>
          <p:nvPr/>
        </p:nvSpPr>
        <p:spPr>
          <a:xfrm>
            <a:off x="7601585" y="4685189"/>
            <a:ext cx="3548063" cy="1636713"/>
          </a:xfrm>
          <a:prstGeom prst="wedgeRoundRectCallout">
            <a:avLst>
              <a:gd name="adj1" fmla="val 14787"/>
              <a:gd name="adj2" fmla="val -101861"/>
              <a:gd name="adj3" fmla="val 16667"/>
            </a:avLst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показываем количество заболеваний, впервые выявленных у пациента при прохождении им профосмотра в соответствии 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актуальными</a:t>
            </a:r>
            <a:r>
              <a:rPr kumimoji="0" lang="ru-RU" altLang="ru-RU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приказами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76A88C0-586C-E4F0-6FDD-CC04F0C51CFD}"/>
              </a:ext>
            </a:extLst>
          </p:cNvPr>
          <p:cNvSpPr/>
          <p:nvPr/>
        </p:nvSpPr>
        <p:spPr>
          <a:xfrm>
            <a:off x="5523230" y="3309541"/>
            <a:ext cx="1543050" cy="676275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5897" y="6213260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8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0E22EC2-66FD-FD35-FE3F-C34062A4A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34053"/>
              </p:ext>
            </p:extLst>
          </p:nvPr>
        </p:nvGraphicFramePr>
        <p:xfrm>
          <a:off x="2296160" y="1323975"/>
          <a:ext cx="8888728" cy="4705350"/>
        </p:xfrm>
        <a:graphic>
          <a:graphicData uri="http://schemas.openxmlformats.org/drawingml/2006/table">
            <a:tbl>
              <a:tblPr/>
              <a:tblGrid>
                <a:gridCol w="1865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2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7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0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69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26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85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7372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Наименование классов и отдельных болезней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№ строк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Код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по МКБ-10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пересмотра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Зарегистрировано заболеваний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Снято с диспансерного наблюдения 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всего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 (из гр. 4):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 возрасте            10-14 лет   </a:t>
                      </a:r>
                    </a:p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Гр.4-(Гр.5+Гр.6)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 (из гр. 4):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 возрасте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0-4 года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 возрасте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5-9 лет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диспансерное наблюдение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 впервые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 жизни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установленным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диагнозом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диспансерное наблюдение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выявлено при профосмотре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  <a:t>     болезни органов дыхания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11.0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J00-J98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41000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18000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11200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  <a:t>         из них:</a:t>
                      </a:r>
                      <a:b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  <a:t>острые респираторные инфекции верхних дыхательных путей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11.1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J00-J06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35000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16300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8400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  <a:t>             из них: острый ларингит и трахеит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11.1.1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J04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404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213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208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-17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  <a:t>             острый обструктивный ларингит [круп] и эпиглоттит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11.1.2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J05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  <a:t>         грипп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11.2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J09-J11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  <a:t>         пневмонии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11.3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J12-J16, J18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208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43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177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-12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1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  <a:t>         острые респираторные</a:t>
                      </a:r>
                      <a:b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  <a:t>инфекции нижних дыхательных путей</a:t>
                      </a:r>
                      <a:b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11.4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J20-J22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  <a:t>         аллергический ринит (поллиноз)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11.5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J30.1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7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  <a:t>         хронические болезни миндалин и аденоидов, перитонзиллярный абсцесс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11.6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J35- J36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2600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1300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18" marR="6018" marT="60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3">
            <a:extLst>
              <a:ext uri="{FF2B5EF4-FFF2-40B4-BE49-F238E27FC236}">
                <a16:creationId xmlns:a16="http://schemas.microsoft.com/office/drawing/2014/main" id="{3A66CB52-C645-B548-0603-60B153BF5200}"/>
              </a:ext>
            </a:extLst>
          </p:cNvPr>
          <p:cNvSpPr/>
          <p:nvPr/>
        </p:nvSpPr>
        <p:spPr>
          <a:xfrm>
            <a:off x="8103550" y="4128135"/>
            <a:ext cx="3081338" cy="1492250"/>
          </a:xfrm>
          <a:prstGeom prst="wedgeRoundRectCallout">
            <a:avLst>
              <a:gd name="adj1" fmla="val -69066"/>
              <a:gd name="adj2" fmla="val -135970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должно быть отрицательных значений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Контроль: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Гр.4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Гр.5+Гр.6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6872" y="6224801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96160" y="243959"/>
            <a:ext cx="8819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spc="20" dirty="0">
                <a:latin typeface="IBM Plex Sans" panose="020B0503050203000203" pitchFamily="34" charset="0"/>
                <a:cs typeface="Times New Roman" pitchFamily="18" charset="0"/>
              </a:rPr>
              <a:t>Таблица 1000. Дети 0-14 лет</a:t>
            </a:r>
            <a:r>
              <a:rPr lang="ru-RU" sz="3200" spc="20" dirty="0">
                <a:latin typeface="Century Gothic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453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BC282B1-85D0-6471-6B03-3C4E53060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0759"/>
              </p:ext>
            </p:extLst>
          </p:nvPr>
        </p:nvGraphicFramePr>
        <p:xfrm>
          <a:off x="2268218" y="967728"/>
          <a:ext cx="8978902" cy="5133927"/>
        </p:xfrm>
        <a:graphic>
          <a:graphicData uri="http://schemas.openxmlformats.org/drawingml/2006/table">
            <a:tbl>
              <a:tblPr/>
              <a:tblGrid>
                <a:gridCol w="2509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9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63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3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4191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Наименование классов и отдельных болезней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№ строк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Код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по МКБ-10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пересмотра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Зарегистрировано заболеваний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Снято с диспансерного наблюдения 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всего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 (из гр. 4):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 (из гр. 4):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 возрасте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0-4 года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 возрасте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5-9 лет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диспансерное наблюдение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 впервые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 жизни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установленным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диагнозом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диспансерное наблюдение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выявлено при профосмотре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сахарный диабет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II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типа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5.2.3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Е11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несахарный диабет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5.5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E23.2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дисфункция яичников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5.7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Е28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дисфункция яичек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5.8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Е29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из них: рассеянный склероз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7.5.1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G35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болезни, характеризующиеся повышенным кровяным давлением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10.3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I10-I13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ишемические болезни сердца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10.4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I20- I25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цереброваскулярные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болезни</a:t>
                      </a:r>
                    </a:p>
                  </a:txBody>
                  <a:tcPr marL="5312" marR="5312" marT="5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10.6.7</a:t>
                      </a:r>
                    </a:p>
                  </a:txBody>
                  <a:tcPr marL="5312" marR="5312" marT="5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I6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0-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I69</a:t>
                      </a:r>
                    </a:p>
                    <a:p>
                      <a:pPr algn="ctr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5312" marR="5312" marT="5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варикозное расширение вен нижних конечностей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10.8.3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I83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бронхит хронический и неуточненный, эмфизема 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11.7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J40-J43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другая хроническая обструктивная легочная болезнь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11.8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J44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бронхоэктатическая болезнь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11.9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J47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из них: острый панкреатит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12.9.1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К85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2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из них: сальпингит и оофорит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15.8.1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N70</a:t>
                      </a: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3">
            <a:extLst>
              <a:ext uri="{FF2B5EF4-FFF2-40B4-BE49-F238E27FC236}">
                <a16:creationId xmlns:a16="http://schemas.microsoft.com/office/drawing/2014/main" id="{09908475-F85F-5039-B64A-F39CDCB03390}"/>
              </a:ext>
            </a:extLst>
          </p:cNvPr>
          <p:cNvSpPr/>
          <p:nvPr/>
        </p:nvSpPr>
        <p:spPr>
          <a:xfrm>
            <a:off x="7131627" y="4247455"/>
            <a:ext cx="4010025" cy="1854200"/>
          </a:xfrm>
          <a:prstGeom prst="wedgeRoundRectCallout">
            <a:avLst>
              <a:gd name="adj1" fmla="val -64449"/>
              <a:gd name="adj2" fmla="val -92737"/>
              <a:gd name="adj3" fmla="val 16667"/>
            </a:avLst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случае регистрации заболеваний в выделенных ячейках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обязательно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подтверждение выпиской из стационара/заключением профильного специалиста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96159" y="193463"/>
            <a:ext cx="8670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spc="20" dirty="0">
                <a:latin typeface="IBM Plex Sans" panose="020B0503050203000203" pitchFamily="34" charset="0"/>
                <a:cs typeface="Times New Roman" pitchFamily="18" charset="0"/>
              </a:rPr>
              <a:t>Таблица 1000. Дети 0-14 лет</a:t>
            </a:r>
            <a:r>
              <a:rPr lang="ru-RU" sz="3200" spc="20" dirty="0">
                <a:latin typeface="Century Gothic" charset="0"/>
              </a:rPr>
              <a:t>.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38772" y="6305502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3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83375C-5F77-B7A9-DE6C-2B963132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0D3EDAF-AD16-70E5-B0C9-DB0BB81CA482}"/>
              </a:ext>
            </a:extLst>
          </p:cNvPr>
          <p:cNvGrpSpPr/>
          <p:nvPr/>
        </p:nvGrpSpPr>
        <p:grpSpPr>
          <a:xfrm>
            <a:off x="0" y="13589"/>
            <a:ext cx="12192000" cy="4680235"/>
            <a:chOff x="0" y="13589"/>
            <a:chExt cx="12192000" cy="468023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4321B98-F229-C4E8-C55D-53E71E3EC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817" r="12817"/>
            <a:stretch/>
          </p:blipFill>
          <p:spPr>
            <a:xfrm>
              <a:off x="6987497" y="13589"/>
              <a:ext cx="5204503" cy="468023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9A18E76-F75B-E409-F063-9FCB8C3D6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0" y="13589"/>
              <a:ext cx="6987497" cy="467293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8053F0-225C-D990-12D1-7716AAFF9531}"/>
              </a:ext>
            </a:extLst>
          </p:cNvPr>
          <p:cNvSpPr txBox="1"/>
          <p:nvPr/>
        </p:nvSpPr>
        <p:spPr>
          <a:xfrm>
            <a:off x="99753" y="3696861"/>
            <a:ext cx="5530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</a:t>
            </a:r>
            <a:r>
              <a:rPr lang="ru-RU" sz="3200" b="1" dirty="0" smtClean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ФСН №12. 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 Новое </a:t>
            </a:r>
            <a:r>
              <a:rPr lang="ru-RU" sz="3200" b="1" dirty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2025 </a:t>
            </a:r>
            <a:r>
              <a:rPr lang="ru-RU" sz="3200" b="1" dirty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году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A4581D-1503-379D-F8B6-DCC6EF08F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81" y="5282400"/>
            <a:ext cx="1716784" cy="91058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DC6ED3-A856-B164-DA7A-A64FC5E2BA93}"/>
              </a:ext>
            </a:extLst>
          </p:cNvPr>
          <p:cNvSpPr/>
          <p:nvPr/>
        </p:nvSpPr>
        <p:spPr>
          <a:xfrm>
            <a:off x="10106874" y="3696861"/>
            <a:ext cx="1573060" cy="3171078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>
            <a:extLst>
              <a:ext uri="{FF2B5EF4-FFF2-40B4-BE49-F238E27FC236}">
                <a16:creationId xmlns:a16="http://schemas.microsoft.com/office/drawing/2014/main" id="{1A0CDFAB-2D2D-4918-5387-0069EBBF3C88}"/>
              </a:ext>
            </a:extLst>
          </p:cNvPr>
          <p:cNvSpPr/>
          <p:nvPr/>
        </p:nvSpPr>
        <p:spPr>
          <a:xfrm rot="10800000">
            <a:off x="5910449" y="310423"/>
            <a:ext cx="5981047" cy="5981047"/>
          </a:xfrm>
          <a:prstGeom prst="teardrop">
            <a:avLst/>
          </a:prstGeom>
          <a:blipFill dpi="0" rotWithShape="0">
            <a:blip r:embed="rId5"/>
            <a:srcRect/>
            <a:tile tx="-476250" ty="0" sx="100000" sy="100000" flip="none" algn="tl"/>
          </a:blipFill>
          <a:ln>
            <a:solidFill>
              <a:srgbClr val="118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4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CEF6F96-067C-3424-F057-550AF0FF4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477529"/>
              </p:ext>
            </p:extLst>
          </p:nvPr>
        </p:nvGraphicFramePr>
        <p:xfrm>
          <a:off x="1943520" y="1175859"/>
          <a:ext cx="9886529" cy="5139216"/>
        </p:xfrm>
        <a:graphic>
          <a:graphicData uri="http://schemas.openxmlformats.org/drawingml/2006/table">
            <a:tbl>
              <a:tblPr/>
              <a:tblGrid>
                <a:gridCol w="2940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9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5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05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0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3049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Наименование классов и отдельных болезней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№ строк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Код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по МКБ-10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пересмотра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Зарегистрировано заболеваний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Снято с диспансерного наблюдения 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всего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 (из гр. 4):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 (из гр. 4):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 возрасте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0-4 года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 возрасте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5-9 лет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диспансерное наблюдение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 впервые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 жизни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установленным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диагнозом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диспансерное наблюдение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выявлено при профосмотре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болезни вен, лимфатических сосудов и лимфатических узлов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10.8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I80-I83, I85-I89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деформирующие дорсопатии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14.3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M40-M43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болезни предстательной железы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N40-N42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эндометриоз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15.9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N80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эрозия и эктропион шейки матки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15.10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N86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расстройства менструаций 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15.11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N91-N94</a:t>
                      </a: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03" marR="6203" marT="6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3312097F-FCC4-8641-7A71-37B875BA17E3}"/>
              </a:ext>
            </a:extLst>
          </p:cNvPr>
          <p:cNvSpPr/>
          <p:nvPr/>
        </p:nvSpPr>
        <p:spPr>
          <a:xfrm>
            <a:off x="7619999" y="3100387"/>
            <a:ext cx="3867150" cy="657225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расшифровать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7D29569-BA36-E996-17BF-594A7AD4C97C}"/>
              </a:ext>
            </a:extLst>
          </p:cNvPr>
          <p:cNvSpPr/>
          <p:nvPr/>
        </p:nvSpPr>
        <p:spPr>
          <a:xfrm>
            <a:off x="7662861" y="3798203"/>
            <a:ext cx="3857625" cy="9144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детей 0-4 лет необходимо проведение дифференциальной диагностики врожденной и приобретенной патологии. Предоставить рентгенологическое подтверждение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диагноза. 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B53E962-7982-9F9F-1372-F08C608257F0}"/>
              </a:ext>
            </a:extLst>
          </p:cNvPr>
          <p:cNvSpPr/>
          <p:nvPr/>
        </p:nvSpPr>
        <p:spPr>
          <a:xfrm>
            <a:off x="7685027" y="4787478"/>
            <a:ext cx="3943350" cy="1452722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Есть повод задуматься! Перепроверить!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43522" y="6315075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43520" y="291584"/>
            <a:ext cx="9886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spc="20" dirty="0">
                <a:latin typeface="IBM Plex Sans" panose="020B0503050203000203" pitchFamily="34" charset="0"/>
                <a:cs typeface="Times New Roman" pitchFamily="18" charset="0"/>
              </a:rPr>
              <a:t>Таблица 1000. Дети 0-14 лет</a:t>
            </a:r>
            <a:r>
              <a:rPr lang="ru-RU" sz="3200" spc="20" dirty="0">
                <a:latin typeface="Century Gothic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272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DF7EE8F-368D-AD19-F942-718F860AC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62875"/>
              </p:ext>
            </p:extLst>
          </p:nvPr>
        </p:nvGraphicFramePr>
        <p:xfrm>
          <a:off x="2066924" y="1238249"/>
          <a:ext cx="9696450" cy="4765993"/>
        </p:xfrm>
        <a:graphic>
          <a:graphicData uri="http://schemas.openxmlformats.org/drawingml/2006/table">
            <a:tbl>
              <a:tblPr/>
              <a:tblGrid>
                <a:gridCol w="230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6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5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52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8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23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20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МКБ-10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пересмотра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заболеваний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Снято с диспансерного наблюдения 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Состоит под диспан-серным наблюде-нием на конец отчетного года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(из гр. 4):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(из гр. 4):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воз-расте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0-4 года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воз-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 лет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взято под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диспансерное наблю-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дение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впервые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жизни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ленным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диагнозом</a:t>
                      </a:r>
                    </a:p>
                  </a:txBody>
                  <a:tcPr marL="59534" marR="595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взято под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диспансерное наблю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дение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при проф-осмотре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534" marR="595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534" marR="595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рахит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Е55.0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</a:t>
                      </a: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4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отдельные состояния, возникающие в перинатальном периоде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P05-P96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4" marR="59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7206AEB5-E7C6-7951-20CF-1008DF627BDD}"/>
              </a:ext>
            </a:extLst>
          </p:cNvPr>
          <p:cNvSpPr/>
          <p:nvPr/>
        </p:nvSpPr>
        <p:spPr>
          <a:xfrm>
            <a:off x="7983347" y="4425792"/>
            <a:ext cx="3414712" cy="1341438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Есть повод задуматься!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66FC04F-52D5-2037-E62B-7FC2BCF39CDE}"/>
              </a:ext>
            </a:extLst>
          </p:cNvPr>
          <p:cNvCxnSpPr/>
          <p:nvPr/>
        </p:nvCxnSpPr>
        <p:spPr>
          <a:xfrm flipH="1" flipV="1">
            <a:off x="7547862" y="4549458"/>
            <a:ext cx="434975" cy="155575"/>
          </a:xfrm>
          <a:prstGeom prst="straightConnector1">
            <a:avLst/>
          </a:prstGeom>
          <a:noFill/>
          <a:ln w="28575" cap="flat" cmpd="sng" algn="ctr">
            <a:solidFill>
              <a:srgbClr val="4F81BD"/>
            </a:solidFill>
            <a:prstDash val="solid"/>
            <a:tailEnd type="arrow"/>
          </a:ln>
          <a:effectLst/>
        </p:spPr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2474B5A-BEC8-20B1-26FF-2213FBDA3AD7}"/>
              </a:ext>
            </a:extLst>
          </p:cNvPr>
          <p:cNvCxnSpPr/>
          <p:nvPr/>
        </p:nvCxnSpPr>
        <p:spPr>
          <a:xfrm flipH="1">
            <a:off x="7547862" y="5480368"/>
            <a:ext cx="434975" cy="7620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2134022" y="6263957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34022" y="331847"/>
            <a:ext cx="9264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spc="20" dirty="0">
                <a:latin typeface="IBM Plex Sans" panose="020B0503050203000203" pitchFamily="34" charset="0"/>
                <a:cs typeface="Times New Roman" pitchFamily="18" charset="0"/>
              </a:rPr>
              <a:t>Таблица 1000. Дети 0-14 лет</a:t>
            </a:r>
            <a:r>
              <a:rPr lang="ru-RU" sz="3200" spc="20" dirty="0">
                <a:latin typeface="Century Gothic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287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8F98C-03EB-CF4F-43A5-F82957B5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645" y="101836"/>
            <a:ext cx="9492615" cy="662781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altLang="ru-RU" sz="3200" b="1" i="0" u="none" strike="noStrike" kern="1200" cap="none" spc="20" normalizeH="0" baseline="0" noProof="0" dirty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Таблицы 1000, 2000</a:t>
            </a:r>
            <a:r>
              <a:rPr kumimoji="0" lang="ru-RU" sz="32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</a:rPr>
              <a:t/>
            </a:r>
            <a:br>
              <a:rPr kumimoji="0" lang="ru-RU" sz="32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</a:rPr>
            </a:br>
            <a:endParaRPr lang="ru-RU" sz="3200" dirty="0">
              <a:latin typeface="IBM Plex Sans" panose="020B0503050203000203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ECD7DE4-3A54-DA95-4A22-A43628B20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08453"/>
              </p:ext>
            </p:extLst>
          </p:nvPr>
        </p:nvGraphicFramePr>
        <p:xfrm>
          <a:off x="1848433" y="764617"/>
          <a:ext cx="9491663" cy="5472115"/>
        </p:xfrm>
        <a:graphic>
          <a:graphicData uri="http://schemas.openxmlformats.org/drawingml/2006/table">
            <a:tbl>
              <a:tblPr/>
              <a:tblGrid>
                <a:gridCol w="294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8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32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6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82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82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2804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строк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МКБ-10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пересмотра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заболеваний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Снято с диспансерного наблюдения 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(из гр. 4):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(из гр. 4):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возрасте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0-4 года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возрасте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5-9 лет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взято под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диспансерное наблюдение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впервые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жизни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установленным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диагнозом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взято под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диспансерное наблюдение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выявлено при профосмотре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хронические ревматические болезни сердца 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I05-I09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ишемические болезни сердца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I20- I25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другие болезни сердца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I30- I51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7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из них: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острый перикардит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10.5.1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I30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7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острый и подострый эндокардит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10.5.2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I33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острый миокардит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10.5.3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I40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7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кардиомиопатия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10.5.4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I42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4" marR="6044" marT="60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DE43378D-A124-DFB2-A3CE-C1B2079229B2}"/>
              </a:ext>
            </a:extLst>
          </p:cNvPr>
          <p:cNvSpPr/>
          <p:nvPr/>
        </p:nvSpPr>
        <p:spPr>
          <a:xfrm>
            <a:off x="6259195" y="2930128"/>
            <a:ext cx="5038725" cy="809625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Обязательно подтверждение выпиской из стационара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B7D7CB8-231E-DADB-3494-884E92B9BC82}"/>
              </a:ext>
            </a:extLst>
          </p:cNvPr>
          <p:cNvSpPr/>
          <p:nvPr/>
        </p:nvSpPr>
        <p:spPr>
          <a:xfrm>
            <a:off x="6306820" y="4073796"/>
            <a:ext cx="4991100" cy="1033463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Обязательно  регистрировать в форме по данным выписок из стационара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D6C7844-220D-28A2-5B99-8D96A8678183}"/>
              </a:ext>
            </a:extLst>
          </p:cNvPr>
          <p:cNvSpPr/>
          <p:nvPr/>
        </p:nvSpPr>
        <p:spPr>
          <a:xfrm>
            <a:off x="6340741" y="5258832"/>
            <a:ext cx="4991100" cy="977900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Подтверждение заключением кардиолога.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 дети должны состоять на диспансерном наблюдении .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8360" y="6304440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8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B0F09-2301-3140-27CE-0D18003E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840" y="358041"/>
            <a:ext cx="9944735" cy="552450"/>
          </a:xfrm>
        </p:spPr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ru-RU" sz="3200" b="1" i="0" u="none" strike="noStrike" kern="1200" cap="none" spc="20" normalizeH="0" baseline="0" noProof="0" dirty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Century Gothic" pitchFamily="34" charset="0"/>
                <a:cs typeface="Times New Roman" pitchFamily="18" charset="0"/>
              </a:rPr>
              <a:t>Таблица 1500.</a:t>
            </a:r>
            <a:r>
              <a:rPr lang="ru-RU" altLang="ru-RU" sz="3200" b="1" dirty="0">
                <a:latin typeface="IBM Plex Sans" panose="020B0503050203000203" pitchFamily="34" charset="0"/>
                <a:cs typeface="Times New Roman" panose="02020603050405020304" pitchFamily="18" charset="0"/>
              </a:rPr>
              <a:t> Дети </a:t>
            </a:r>
            <a:r>
              <a:rPr lang="ru-RU" altLang="ru-RU" sz="3200" b="1" dirty="0">
                <a:solidFill>
                  <a:prstClr val="black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первых трех лет жизни</a:t>
            </a:r>
            <a:r>
              <a:rPr lang="ru-RU" sz="3200" dirty="0">
                <a:latin typeface="IBM Plex Sans" panose="020B0503050203000203" pitchFamily="34" charset="0"/>
              </a:rPr>
              <a:t/>
            </a:r>
            <a:br>
              <a:rPr lang="ru-RU" sz="3200" dirty="0">
                <a:latin typeface="IBM Plex Sans" panose="020B0503050203000203" pitchFamily="34" charset="0"/>
              </a:rPr>
            </a:br>
            <a:r>
              <a:rPr kumimoji="0" lang="ru-RU" sz="36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IBM Plex Sans" panose="020B0503050203000203" pitchFamily="34" charset="0"/>
                <a:ea typeface="Century Gothic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732BD29-F553-08C4-CF55-8EE5CFF03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52939"/>
              </p:ext>
            </p:extLst>
          </p:nvPr>
        </p:nvGraphicFramePr>
        <p:xfrm>
          <a:off x="1894840" y="1036638"/>
          <a:ext cx="9792335" cy="3378868"/>
        </p:xfrm>
        <a:graphic>
          <a:graphicData uri="http://schemas.openxmlformats.org/drawingml/2006/table">
            <a:tbl>
              <a:tblPr/>
              <a:tblGrid>
                <a:gridCol w="101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6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8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3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91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2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25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91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75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611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22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854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8547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4384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классов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отдельных болезней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по МКБ-10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заболеваний</a:t>
                      </a:r>
                    </a:p>
                  </a:txBody>
                  <a:tcPr marL="46119" marR="46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Снято с диспансерного наблюдения 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(из гр. 4):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(из гр. 5 и 6):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заболеваний с впервые в жизни установленным диагнозом (из гр. 10 и 11):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мес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взято под диспансерное наблюдение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впервые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жизни установ-ленным диагнозом</a:t>
                      </a:r>
                    </a:p>
                  </a:txBody>
                  <a:tcPr marL="46119" marR="46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взято под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диспансерное наблюдение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при профосмотре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7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7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заболеваний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А00-Т98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7350C6-04B2-3772-3D21-CEC8B7989A07}"/>
              </a:ext>
            </a:extLst>
          </p:cNvPr>
          <p:cNvSpPr txBox="1"/>
          <p:nvPr/>
        </p:nvSpPr>
        <p:spPr>
          <a:xfrm>
            <a:off x="3010535" y="4937861"/>
            <a:ext cx="7355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Таблица заполняется на детей в возрасте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от 0 до 2 лет 11 месяцев 29 дней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4840" y="6289677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1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E24F3FD-04D6-5E45-0C0B-ED2F947FE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20828"/>
              </p:ext>
            </p:extLst>
          </p:nvPr>
        </p:nvGraphicFramePr>
        <p:xfrm>
          <a:off x="1977390" y="992981"/>
          <a:ext cx="9639298" cy="3405188"/>
        </p:xfrm>
        <a:graphic>
          <a:graphicData uri="http://schemas.openxmlformats.org/drawingml/2006/table">
            <a:tbl>
              <a:tblPr/>
              <a:tblGrid>
                <a:gridCol w="99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06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28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81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5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30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4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060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55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550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7836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6883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4384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классов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отдельных болезней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по МКБ-10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заболеваний</a:t>
                      </a:r>
                    </a:p>
                  </a:txBody>
                  <a:tcPr marL="46119" marR="46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Снято с диспансерного наблюдения 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(из гр. 4):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(из гр. 5 и 6):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заболеваний с впервые в жизни установленным диагнозом (из гр. 10 и 11):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9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мес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взято под диспансерное наблюдение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впервые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жизни установ-ленным диагнозом</a:t>
                      </a:r>
                    </a:p>
                  </a:txBody>
                  <a:tcPr marL="46119" marR="46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взято под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диспансерное наблюдение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при профосмотре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заболеваний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А00-Т98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6">
            <a:extLst>
              <a:ext uri="{FF2B5EF4-FFF2-40B4-BE49-F238E27FC236}">
                <a16:creationId xmlns:a16="http://schemas.microsoft.com/office/drawing/2014/main" id="{A5EB3A00-C69F-0300-50E4-8CAEBE219D10}"/>
              </a:ext>
            </a:extLst>
          </p:cNvPr>
          <p:cNvSpPr/>
          <p:nvPr/>
        </p:nvSpPr>
        <p:spPr>
          <a:xfrm>
            <a:off x="2153603" y="4873069"/>
            <a:ext cx="6557962" cy="1000125"/>
          </a:xfrm>
          <a:prstGeom prst="wedgeRoundRectCallout">
            <a:avLst>
              <a:gd name="adj1" fmla="val 7559"/>
              <a:gd name="adj2" fmla="val -118859"/>
              <a:gd name="adj3" fmla="val 16667"/>
            </a:avLst>
          </a:prstGeom>
          <a:solidFill>
            <a:srgbClr val="66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показываем  заболевания, указанные в выписке из роддома и выявленные педиатром (неонатологом) в течение первого месяца жизни.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9300" y="6163428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19300" y="253484"/>
            <a:ext cx="9555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prstClr val="black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Таблица 1500. Дети </a:t>
            </a:r>
            <a:r>
              <a:rPr lang="ru-RU" altLang="ru-RU" sz="3200" b="1" dirty="0">
                <a:solidFill>
                  <a:prstClr val="black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первых трех лет жизни</a:t>
            </a:r>
            <a:endParaRPr lang="ru-RU" sz="3200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61FA8D7-C46B-4C82-B986-6C1E5C2B5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57141"/>
              </p:ext>
            </p:extLst>
          </p:nvPr>
        </p:nvGraphicFramePr>
        <p:xfrm>
          <a:off x="2022474" y="881402"/>
          <a:ext cx="9763757" cy="5315762"/>
        </p:xfrm>
        <a:graphic>
          <a:graphicData uri="http://schemas.openxmlformats.org/drawingml/2006/table">
            <a:tbl>
              <a:tblPr/>
              <a:tblGrid>
                <a:gridCol w="101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4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8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4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83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34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7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83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71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7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8993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80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66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481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3263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классов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отдельных болезней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по МКБ-10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заболеваний</a:t>
                      </a:r>
                    </a:p>
                  </a:txBody>
                  <a:tcPr marL="46119" marR="46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Снято с диспансерного наблюдения 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(из гр. 4):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(из гр. 5 и 6):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заболеваний с впервые в жизни установленным диагнозом (из гр. 10 и 11):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мес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взято под диспансерное наблюдение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впервые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жизни установ-ленным диагнозом</a:t>
                      </a:r>
                    </a:p>
                  </a:txBody>
                  <a:tcPr marL="46119" marR="46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взято под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диспансерное наблюдение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при профосмотре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до 3 лет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сахарный диабет</a:t>
                      </a:r>
                    </a:p>
                  </a:txBody>
                  <a:tcPr marL="6879" marR="6879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6879" marR="6879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Е10-Е14</a:t>
                      </a: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рахит</a:t>
                      </a:r>
                    </a:p>
                  </a:txBody>
                  <a:tcPr marL="6879" marR="6879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5.9</a:t>
                      </a:r>
                    </a:p>
                  </a:txBody>
                  <a:tcPr marL="6879" marR="6879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Е55.0</a:t>
                      </a: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психические расстройства и….</a:t>
                      </a:r>
                    </a:p>
                  </a:txBody>
                  <a:tcPr marL="6879" marR="6879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6.0</a:t>
                      </a:r>
                    </a:p>
                  </a:txBody>
                  <a:tcPr marL="6879" marR="6879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F01, F03-F99</a:t>
                      </a: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3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болезни костно-мышечной системы и соединительной ткани</a:t>
                      </a:r>
                    </a:p>
                  </a:txBody>
                  <a:tcPr marL="6879" marR="6879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14.0</a:t>
                      </a:r>
                    </a:p>
                  </a:txBody>
                  <a:tcPr marL="6879" marR="6879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M00-M99</a:t>
                      </a: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болезни мочеполовой системы</a:t>
                      </a:r>
                    </a:p>
                  </a:txBody>
                  <a:tcPr marL="6879" marR="6879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15.0</a:t>
                      </a:r>
                    </a:p>
                  </a:txBody>
                  <a:tcPr marL="6879" marR="6879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N00-N99</a:t>
                      </a: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3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отдельные состояния, возникающие в перинатальном периоде</a:t>
                      </a:r>
                    </a:p>
                  </a:txBody>
                  <a:tcPr marL="6879" marR="6879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17.0</a:t>
                      </a:r>
                    </a:p>
                  </a:txBody>
                  <a:tcPr marL="6879" marR="6879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P05-P96</a:t>
                      </a: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19" marR="46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id="{403205C4-C051-9DEF-F217-061F0D6A2414}"/>
              </a:ext>
            </a:extLst>
          </p:cNvPr>
          <p:cNvSpPr/>
          <p:nvPr/>
        </p:nvSpPr>
        <p:spPr>
          <a:xfrm>
            <a:off x="5337489" y="3246209"/>
            <a:ext cx="6442870" cy="382588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детей до 1 года  обязательно наличие выписки из стационара</a:t>
            </a:r>
          </a:p>
        </p:txBody>
      </p:sp>
      <p:sp>
        <p:nvSpPr>
          <p:cNvPr id="6" name="Скругленный прямоугольник 9">
            <a:extLst>
              <a:ext uri="{FF2B5EF4-FFF2-40B4-BE49-F238E27FC236}">
                <a16:creationId xmlns:a16="http://schemas.microsoft.com/office/drawing/2014/main" id="{5EF1F801-A2E6-0DCF-B979-1908A74A5C18}"/>
              </a:ext>
            </a:extLst>
          </p:cNvPr>
          <p:cNvSpPr/>
          <p:nvPr/>
        </p:nvSpPr>
        <p:spPr>
          <a:xfrm>
            <a:off x="5337489" y="3665799"/>
            <a:ext cx="6429375" cy="32385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 1 месяца не регистрируем</a:t>
            </a:r>
          </a:p>
        </p:txBody>
      </p:sp>
      <p:sp>
        <p:nvSpPr>
          <p:cNvPr id="7" name="Скругленный прямоугольник 10">
            <a:extLst>
              <a:ext uri="{FF2B5EF4-FFF2-40B4-BE49-F238E27FC236}">
                <a16:creationId xmlns:a16="http://schemas.microsoft.com/office/drawing/2014/main" id="{85D96802-E175-4034-82A0-614830650666}"/>
              </a:ext>
            </a:extLst>
          </p:cNvPr>
          <p:cNvSpPr/>
          <p:nvPr/>
        </p:nvSpPr>
        <p:spPr>
          <a:xfrm>
            <a:off x="5337489" y="4418361"/>
            <a:ext cx="6444842" cy="609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детей до  1 года расшифровать. Проводить дифференциальную диагностику кривошеи : спастическая (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24.3), врожденную (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 68.0</a:t>
            </a: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вследствие родовой травмы  и т.д.</a:t>
            </a:r>
          </a:p>
        </p:txBody>
      </p:sp>
      <p:sp>
        <p:nvSpPr>
          <p:cNvPr id="8" name="Скругленный прямоугольник 11">
            <a:extLst>
              <a:ext uri="{FF2B5EF4-FFF2-40B4-BE49-F238E27FC236}">
                <a16:creationId xmlns:a16="http://schemas.microsoft.com/office/drawing/2014/main" id="{283FB422-8F0A-87E2-7B8D-FAA3E12FA22C}"/>
              </a:ext>
            </a:extLst>
          </p:cNvPr>
          <p:cNvSpPr/>
          <p:nvPr/>
        </p:nvSpPr>
        <p:spPr>
          <a:xfrm>
            <a:off x="5362481" y="5027961"/>
            <a:ext cx="6438900" cy="447675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Физиологические гидроцеле и фимоз не регистрируем </a:t>
            </a:r>
          </a:p>
        </p:txBody>
      </p:sp>
      <p:sp>
        <p:nvSpPr>
          <p:cNvPr id="9" name="Скругленный прямоугольник 12">
            <a:extLst>
              <a:ext uri="{FF2B5EF4-FFF2-40B4-BE49-F238E27FC236}">
                <a16:creationId xmlns:a16="http://schemas.microsoft.com/office/drawing/2014/main" id="{E847ECFE-65DF-A8CC-C9AA-140EB87C0917}"/>
              </a:ext>
            </a:extLst>
          </p:cNvPr>
          <p:cNvSpPr/>
          <p:nvPr/>
        </p:nvSpPr>
        <p:spPr>
          <a:xfrm>
            <a:off x="5343850" y="5580440"/>
            <a:ext cx="6438900" cy="616724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92D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Перинатальный период –с 22 нед. беременности по 7 сутки после рождения включительно. Регистрация (в основном) по выпискам из роддома.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22474" y="6267888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22474" y="301332"/>
            <a:ext cx="9540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prstClr val="black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Таблица 1500. Дети </a:t>
            </a:r>
            <a:r>
              <a:rPr lang="ru-RU" altLang="ru-RU" sz="3200" b="1" dirty="0">
                <a:solidFill>
                  <a:prstClr val="black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первых трех лет жизни</a:t>
            </a:r>
            <a:endParaRPr lang="ru-RU" sz="3200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1E008-0DF4-D90F-0B81-7F022278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520" y="192406"/>
            <a:ext cx="9520555" cy="852716"/>
          </a:xfrm>
        </p:spPr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ru-RU" sz="3200" b="1" i="0" u="none" strike="noStrike" kern="1200" cap="none" spc="20" normalizeH="0" baseline="0" noProof="0" dirty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Таблица 1600. </a:t>
            </a:r>
            <a:r>
              <a:rPr lang="ru-RU" altLang="ru-RU" sz="3200" b="1" dirty="0">
                <a:latin typeface="IBM Plex Sans" panose="020B0503050203000203" pitchFamily="34" charset="0"/>
                <a:cs typeface="Times New Roman" panose="02020603050405020304" pitchFamily="18" charset="0"/>
              </a:rPr>
              <a:t>Дети первого года жизни   </a:t>
            </a:r>
            <a:r>
              <a:rPr lang="ru-RU" altLang="ru-RU" sz="3600" dirty="0">
                <a:solidFill>
                  <a:prstClr val="black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solidFill>
                  <a:prstClr val="black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ru-RU" sz="3600" b="0" i="0" u="none" strike="noStrike" kern="1200" cap="none" spc="2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IBM Plex Sans" panose="020B0503050203000203" pitchFamily="34" charset="0"/>
              </a:rPr>
              <a:t/>
            </a:r>
            <a:br>
              <a:rPr kumimoji="0" lang="ru-RU" sz="3600" b="0" i="0" u="none" strike="noStrike" kern="1200" cap="none" spc="2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IBM Plex Sans" panose="020B0503050203000203" pitchFamily="34" charset="0"/>
              </a:rPr>
            </a:br>
            <a:endParaRPr lang="ru-RU" sz="3600" dirty="0">
              <a:solidFill>
                <a:srgbClr val="D3351A"/>
              </a:solidFill>
              <a:latin typeface="IBM Plex Sans" panose="020B050305020300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0838C1-94CC-B017-EA5B-32A3675EF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880" y="931546"/>
            <a:ext cx="9986645" cy="56388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Факторы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, влияющие на состояние здоровья населения и обращения в медицинские организации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(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с профилактической и иными целями)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02E3F81-5E0E-770C-6459-B65D42B89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34995"/>
              </p:ext>
            </p:extLst>
          </p:nvPr>
        </p:nvGraphicFramePr>
        <p:xfrm>
          <a:off x="2011045" y="1621206"/>
          <a:ext cx="9424988" cy="1500098"/>
        </p:xfrm>
        <a:graphic>
          <a:graphicData uri="http://schemas.openxmlformats.org/drawingml/2006/table">
            <a:tbl>
              <a:tblPr/>
              <a:tblGrid>
                <a:gridCol w="546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35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МКБ-10 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Обращения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повторные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6" marR="51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Z00-Z99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6" marR="51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55150AA-336A-17BD-756E-77A6BC5556BF}"/>
              </a:ext>
            </a:extLst>
          </p:cNvPr>
          <p:cNvSpPr txBox="1"/>
          <p:nvPr/>
        </p:nvSpPr>
        <p:spPr>
          <a:xfrm>
            <a:off x="1981835" y="3168790"/>
            <a:ext cx="6324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(1650)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Из стр. 1.7.1.1. таблицы 1600: обследовано на выявление кондуктивной и нейросенсорной потери слуха   1_____.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B8713-3919-A9CB-E061-8A35BD2D711C}"/>
              </a:ext>
            </a:extLst>
          </p:cNvPr>
          <p:cNvSpPr txBox="1"/>
          <p:nvPr/>
        </p:nvSpPr>
        <p:spPr>
          <a:xfrm>
            <a:off x="3929380" y="4170383"/>
            <a:ext cx="6324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Таблицы заполняются по обращениям детей </a:t>
            </a: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первого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года 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жизни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4928047-216C-7853-A71E-2F58D3B37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070" y="3524409"/>
            <a:ext cx="571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3580" y="6247696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006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C7B537-9922-E982-CDB9-1217295A2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025" y="304801"/>
            <a:ext cx="9951720" cy="641032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Таблицы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1700, 1800, 1900  отражают сведения о   детях,  которые родились 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в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2025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году 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(1700)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Число новорожденных, поступивших под наблюдение данной организации   – всего  ______ </a:t>
            </a:r>
          </a:p>
          <a:p>
            <a:pPr marL="0" marR="0" indent="0" algn="l" rtl="0" eaLnBrk="1" fontAlgn="base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600" b="1" i="0" u="none" strike="noStrike" kern="1200" baseline="0" dirty="0" smtClean="0">
              <a:ln>
                <a:noFill/>
              </a:ln>
              <a:solidFill>
                <a:srgbClr val="000000"/>
              </a:solidFill>
              <a:effectLst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indent="0" algn="l" rtl="0" eaLnBrk="1" fontAlgn="base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1600" b="1" i="0" u="none" strike="noStrike" kern="1200" baseline="0" dirty="0">
              <a:ln>
                <a:noFill/>
              </a:ln>
              <a:solidFill>
                <a:srgbClr val="000000"/>
              </a:solidFill>
              <a:effectLst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indent="0" algn="l" rtl="0" eaLnBrk="1" fontAlgn="base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IBM Plex Sans" panose="020B0503050203000203" pitchFamily="34" charset="0"/>
                <a:cs typeface="Times New Roman" panose="02020603050405020304" pitchFamily="18" charset="0"/>
              </a:rPr>
              <a:t>(1800)</a:t>
            </a:r>
            <a:endParaRPr lang="ru-RU" sz="1600" b="0" i="0" u="none" strike="noStrike" dirty="0">
              <a:effectLst/>
              <a:latin typeface="IBM Plex Sans" panose="020B0503050203000203" pitchFamily="34" charset="0"/>
            </a:endParaRPr>
          </a:p>
          <a:p>
            <a:pPr marL="0" marR="0" indent="0" algn="just" rtl="0" eaLnBrk="1" fontAlgn="base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IBM Plex Sans" panose="020B0503050203000203" pitchFamily="34" charset="0"/>
                <a:cs typeface="Times New Roman" panose="02020603050405020304" pitchFamily="18" charset="0"/>
              </a:rPr>
              <a:t>Осмотрено новорожденных на 1 этапе </a:t>
            </a:r>
            <a:r>
              <a:rPr lang="ru-RU" sz="16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IBM Plex Sans" panose="020B0503050203000203" pitchFamily="34" charset="0"/>
                <a:cs typeface="Times New Roman" panose="02020603050405020304" pitchFamily="18" charset="0"/>
              </a:rPr>
              <a:t>аудиологического</a:t>
            </a:r>
            <a:r>
              <a:rPr lang="ru-RU" sz="16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IBM Plex Sans" panose="020B0503050203000203" pitchFamily="34" charset="0"/>
                <a:cs typeface="Times New Roman" panose="02020603050405020304" pitchFamily="18" charset="0"/>
              </a:rPr>
              <a:t> скрининга  1 _________, </a:t>
            </a:r>
            <a:endParaRPr lang="ru-RU" sz="1600" b="0" i="0" u="none" strike="noStrike" dirty="0">
              <a:effectLst/>
              <a:latin typeface="IBM Plex Sans" panose="020B0503050203000203" pitchFamily="34" charset="0"/>
            </a:endParaRPr>
          </a:p>
          <a:p>
            <a:pPr marL="0" marR="0" indent="0" algn="just" rtl="0" eaLnBrk="1" fontAlgn="base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IBM Plex Sans" panose="020B0503050203000203" pitchFamily="34" charset="0"/>
                <a:cs typeface="Times New Roman" panose="02020603050405020304" pitchFamily="18" charset="0"/>
              </a:rPr>
              <a:t>из них: выявлено с нарушениями слуха  2 </a:t>
            </a:r>
            <a:r>
              <a:rPr lang="ru-RU" sz="16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BM Plex Sans" panose="020B0503050203000203" pitchFamily="34" charset="0"/>
                <a:cs typeface="Times New Roman" panose="02020603050405020304" pitchFamily="18" charset="0"/>
              </a:rPr>
              <a:t>________,</a:t>
            </a:r>
          </a:p>
          <a:p>
            <a:pPr marL="0" marR="0" indent="0" algn="just" rtl="0" eaLnBrk="1" fontAlgn="base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600" b="0" i="0" u="none" strike="noStrike" dirty="0">
              <a:effectLst/>
              <a:latin typeface="IBM Plex Sans" panose="020B0503050203000203" pitchFamily="34" charset="0"/>
            </a:endParaRPr>
          </a:p>
          <a:p>
            <a:pPr marL="0" marR="0" indent="0" algn="just" rtl="0" eaLnBrk="1" fontAlgn="base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IBM Plex Sans" panose="020B0503050203000203" pitchFamily="34" charset="0"/>
                <a:cs typeface="Times New Roman" panose="02020603050405020304" pitchFamily="18" charset="0"/>
              </a:rPr>
              <a:t>из числа выявленных с нарушением слуха на I этапе </a:t>
            </a:r>
            <a:r>
              <a:rPr lang="ru-RU" sz="16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IBM Plex Sans" panose="020B0503050203000203" pitchFamily="34" charset="0"/>
                <a:cs typeface="Times New Roman" panose="02020603050405020304" pitchFamily="18" charset="0"/>
              </a:rPr>
              <a:t>аудиологического</a:t>
            </a:r>
            <a:r>
              <a:rPr lang="ru-RU" sz="16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IBM Plex Sans" panose="020B0503050203000203" pitchFamily="34" charset="0"/>
                <a:cs typeface="Times New Roman" panose="02020603050405020304" pitchFamily="18" charset="0"/>
              </a:rPr>
              <a:t> скрининга обследовано на 2 этапе </a:t>
            </a:r>
            <a:r>
              <a:rPr lang="ru-RU" sz="16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IBM Plex Sans" panose="020B0503050203000203" pitchFamily="34" charset="0"/>
                <a:cs typeface="Times New Roman" panose="02020603050405020304" pitchFamily="18" charset="0"/>
              </a:rPr>
              <a:t>аудиологического</a:t>
            </a:r>
            <a:r>
              <a:rPr lang="ru-RU" sz="16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IBM Plex Sans" panose="020B0503050203000203" pitchFamily="34" charset="0"/>
                <a:cs typeface="Times New Roman" panose="02020603050405020304" pitchFamily="18" charset="0"/>
              </a:rPr>
              <a:t> скрининга  3 ____</a:t>
            </a:r>
            <a:endParaRPr lang="ru-RU" sz="1600" b="0" i="0" u="none" strike="noStrike" dirty="0">
              <a:effectLst/>
              <a:latin typeface="IBM Plex Sans" panose="020B0503050203000203" pitchFamily="34" charset="0"/>
            </a:endParaRPr>
          </a:p>
          <a:p>
            <a:pPr marL="0" marR="0" indent="0" algn="just" rtl="0" eaLnBrk="1" fontAlgn="base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IBM Plex Sans" panose="020B0503050203000203" pitchFamily="34" charset="0"/>
                <a:cs typeface="Times New Roman" panose="02020603050405020304" pitchFamily="18" charset="0"/>
              </a:rPr>
              <a:t>из них: выявлено с нарушениями слуха  4 _________</a:t>
            </a:r>
            <a:endParaRPr lang="ru-RU" sz="1600" b="0" i="0" u="none" strike="noStrike" dirty="0">
              <a:effectLst/>
              <a:latin typeface="IBM Plex Sans" panose="020B0503050203000203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(1900)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Из числа новорожденных поступивших под наблюдение (табл. 1700) обследовано на: фенилкетонурию   1 __	, врожденный гипотиреоз 2__, адреногенитальный синдром  3  __ ,  </a:t>
            </a:r>
            <a:r>
              <a:rPr kumimoji="0" lang="ru-RU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галактоземию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  4  _____ , муковисцидоз   5 ____,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наследственные и /или врожденные заболевания в рамках  расширенного неонатального  скрининга  6____, 	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Arial" panose="020B0604020202020204" pitchFamily="34" charset="0"/>
              </a:rPr>
              <a:t>из них на наследственные болезни обмена методом тандемной масс- спектрометрии 7____, спинальную мышечную дистрофию 8____, первичные иммунодефициты  9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Arial" panose="020B0604020202020204" pitchFamily="34" charset="0"/>
              </a:rPr>
              <a:t>_____.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30862" y="6213709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253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8016C-6E68-0BCE-FE3A-5EA44116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515" y="147658"/>
            <a:ext cx="10039985" cy="492582"/>
          </a:xfrm>
        </p:spPr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ru-RU" altLang="ru-RU" sz="32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Таблица </a:t>
            </a:r>
            <a:r>
              <a:rPr kumimoji="0" lang="ru-RU" altLang="ru-RU" sz="3200" b="1" i="0" u="none" strike="noStrike" kern="1200" cap="none" spc="20" normalizeH="0" baseline="0" noProof="0" dirty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2000. </a:t>
            </a:r>
            <a:r>
              <a:rPr lang="ru-RU" altLang="ru-RU" sz="3200" b="1" dirty="0">
                <a:latin typeface="IBM Plex Sans" panose="020B0503050203000203" pitchFamily="34" charset="0"/>
                <a:cs typeface="Times New Roman" panose="02020603050405020304" pitchFamily="18" charset="0"/>
              </a:rPr>
              <a:t>Дети </a:t>
            </a:r>
            <a:r>
              <a:rPr lang="ru-RU" altLang="ru-RU" sz="3200" b="1" dirty="0" smtClean="0">
                <a:latin typeface="IBM Plex Sans" panose="020B0503050203000203" pitchFamily="34" charset="0"/>
                <a:cs typeface="Times New Roman" panose="02020603050405020304" pitchFamily="18" charset="0"/>
              </a:rPr>
              <a:t>15-17 </a:t>
            </a:r>
            <a:r>
              <a:rPr lang="ru-RU" altLang="ru-RU" sz="3200" b="1" dirty="0">
                <a:latin typeface="IBM Plex Sans" panose="020B0503050203000203" pitchFamily="34" charset="0"/>
                <a:cs typeface="Times New Roman" panose="02020603050405020304" pitchFamily="18" charset="0"/>
              </a:rPr>
              <a:t>лет </a:t>
            </a:r>
            <a:r>
              <a:rPr lang="ru-RU" altLang="ru-RU" sz="3200" b="1" dirty="0" smtClean="0">
                <a:latin typeface="IBM Plex Sans" panose="020B0503050203000203" pitchFamily="34" charset="0"/>
                <a:cs typeface="Times New Roman" panose="02020603050405020304" pitchFamily="18" charset="0"/>
              </a:rPr>
              <a:t>включительно</a:t>
            </a:r>
            <a:r>
              <a:rPr lang="ru-RU" altLang="ru-RU" sz="3200" b="1" dirty="0">
                <a:latin typeface="IBM Plex Sans" panose="020B0503050203000203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>
                <a:latin typeface="IBM Plex Sans" panose="020B0503050203000203" pitchFamily="34" charset="0"/>
                <a:cs typeface="Arial" panose="020B0604020202020204" pitchFamily="34" charset="0"/>
              </a:rPr>
            </a:br>
            <a:r>
              <a:rPr kumimoji="0" lang="ru-RU" sz="32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Century Gothic" charset="0"/>
              </a:rPr>
              <a:t/>
            </a:r>
            <a:br>
              <a:rPr kumimoji="0" lang="ru-RU" sz="32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Century Gothic" charset="0"/>
              </a:rPr>
            </a:br>
            <a:endParaRPr lang="ru-RU" sz="32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7A2BEFF-FF85-C432-0438-B8B9EBE84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55694"/>
              </p:ext>
            </p:extLst>
          </p:nvPr>
        </p:nvGraphicFramePr>
        <p:xfrm>
          <a:off x="1971675" y="990880"/>
          <a:ext cx="9548493" cy="3019026"/>
        </p:xfrm>
        <a:graphic>
          <a:graphicData uri="http://schemas.openxmlformats.org/drawingml/2006/table">
            <a:tbl>
              <a:tblPr/>
              <a:tblGrid>
                <a:gridCol w="196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51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6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6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6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66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5780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Наименование классов и отдельных болезней</a:t>
                      </a:r>
                    </a:p>
                  </a:txBody>
                  <a:tcPr marL="7803" marR="7803" marT="7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№ строки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Код по МКБ-10 пересмотра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Зарегистрировано пациентов с данным заболеванием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Снято с диспансерного наблюдения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 (из гр. 15): юноши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Всего 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них: юноши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 (из гр. 4):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ahoma"/>
                        </a:rPr>
                        <a:t>из заболеваний с впервые в жизни установленном диагнозом (из гр. 10) юноши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7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 диспансерное наблюдение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 впервые в жизни установленным диагнозом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 диспансерное наблюдение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выявлено при профосмотре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ahoma"/>
                        </a:rPr>
                        <a:t>выявлено при диспансеризации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7803" marR="7803" marT="78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16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Зарегистрировано заболеваний - всего</a:t>
                      </a:r>
                    </a:p>
                  </a:txBody>
                  <a:tcPr marL="7803" marR="7803" marT="78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1.0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А00-Т98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id="{3FF34269-B39F-56A7-4090-FF634C7EF9CA}"/>
              </a:ext>
            </a:extLst>
          </p:cNvPr>
          <p:cNvSpPr/>
          <p:nvPr/>
        </p:nvSpPr>
        <p:spPr>
          <a:xfrm>
            <a:off x="2166619" y="4255770"/>
            <a:ext cx="4191000" cy="1640533"/>
          </a:xfrm>
          <a:prstGeom prst="wedgeRoundRectCallout">
            <a:avLst>
              <a:gd name="adj1" fmla="val 94848"/>
              <a:gd name="adj2" fmla="val -71242"/>
              <a:gd name="adj3" fmla="val 16667"/>
            </a:avLst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показываем все заболевания, впервые выявленные у пациента при прохождении им </a:t>
            </a:r>
            <a:r>
              <a:rPr kumimoji="0" lang="ru-RU" alt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профосмотра</a:t>
            </a:r>
            <a:r>
              <a:rPr lang="ru-RU" altLang="ru-RU" kern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>
            <a:extLst>
              <a:ext uri="{FF2B5EF4-FFF2-40B4-BE49-F238E27FC236}">
                <a16:creationId xmlns:a16="http://schemas.microsoft.com/office/drawing/2014/main" id="{12C6FA1D-1904-68C9-1B82-8B8F9165D72D}"/>
              </a:ext>
            </a:extLst>
          </p:cNvPr>
          <p:cNvSpPr/>
          <p:nvPr/>
        </p:nvSpPr>
        <p:spPr>
          <a:xfrm>
            <a:off x="7356475" y="4652486"/>
            <a:ext cx="3971925" cy="1381125"/>
          </a:xfrm>
          <a:prstGeom prst="wedgeRoundRectCallout">
            <a:avLst>
              <a:gd name="adj1" fmla="val -9083"/>
              <a:gd name="adj2" fmla="val -104313"/>
              <a:gd name="adj3" fmla="val 16667"/>
            </a:avLst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показываем все заболевания, впервые выявленные у пациента при прохождении им  диспансеризации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24167" y="6263759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839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64867F-0E62-567E-6939-916713F7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479" y="371475"/>
            <a:ext cx="9656445" cy="580548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2001</a:t>
            </a:r>
            <a:r>
              <a:rPr kumimoji="0" lang="ru-RU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физических лиц зарегистрированных пациентов, всего 1_______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 с диагнозом, установленным впервые в жизни 2_____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под диспансерным наблюдением на конец отчетного года 3______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передано под наблюдение во взрослую поликлинику 4 _______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ая прямоугольная выноска 2">
            <a:extLst>
              <a:ext uri="{FF2B5EF4-FFF2-40B4-BE49-F238E27FC236}">
                <a16:creationId xmlns:a16="http://schemas.microsoft.com/office/drawing/2014/main" id="{929A682F-D750-C8F2-D69D-4F78B35D6D55}"/>
              </a:ext>
            </a:extLst>
          </p:cNvPr>
          <p:cNvSpPr/>
          <p:nvPr/>
        </p:nvSpPr>
        <p:spPr>
          <a:xfrm>
            <a:off x="4789170" y="4127500"/>
            <a:ext cx="5272088" cy="612775"/>
          </a:xfrm>
          <a:prstGeom prst="wedgeRoundRectCallout">
            <a:avLst>
              <a:gd name="adj1" fmla="val -39618"/>
              <a:gd name="adj2" fmla="val -173648"/>
              <a:gd name="adj3" fmla="val 16667"/>
            </a:avLst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числа подростков, находившихся под диспансерным наблюдением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5480" y="6254234"/>
            <a:ext cx="4579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03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E5B857-01D3-3FEB-6A1D-FA0C09B9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738" y="157942"/>
            <a:ext cx="10033461" cy="61198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ФСН №12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добавлены новые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37782B6-65BE-B153-E0A1-1160B3357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55107"/>
              </p:ext>
            </p:extLst>
          </p:nvPr>
        </p:nvGraphicFramePr>
        <p:xfrm>
          <a:off x="1853738" y="864524"/>
          <a:ext cx="9792202" cy="5163783"/>
        </p:xfrm>
        <a:graphic>
          <a:graphicData uri="http://schemas.openxmlformats.org/drawingml/2006/table">
            <a:tbl>
              <a:tblPr/>
              <a:tblGrid>
                <a:gridCol w="7073462">
                  <a:extLst>
                    <a:ext uri="{9D8B030D-6E8A-4147-A177-3AD203B41FA5}">
                      <a16:colId xmlns:a16="http://schemas.microsoft.com/office/drawing/2014/main" val="3894829693"/>
                    </a:ext>
                  </a:extLst>
                </a:gridCol>
                <a:gridCol w="761329">
                  <a:extLst>
                    <a:ext uri="{9D8B030D-6E8A-4147-A177-3AD203B41FA5}">
                      <a16:colId xmlns:a16="http://schemas.microsoft.com/office/drawing/2014/main" val="1500824834"/>
                    </a:ext>
                  </a:extLst>
                </a:gridCol>
                <a:gridCol w="1957411">
                  <a:extLst>
                    <a:ext uri="{9D8B030D-6E8A-4147-A177-3AD203B41FA5}">
                      <a16:colId xmlns:a16="http://schemas.microsoft.com/office/drawing/2014/main" val="854327096"/>
                    </a:ext>
                  </a:extLst>
                </a:gridCol>
              </a:tblGrid>
              <a:tr h="303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061697"/>
                  </a:ext>
                </a:extLst>
              </a:tr>
              <a:tr h="333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ТАБЛИЦЫ 1006, 2006,</a:t>
                      </a:r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3006, 4006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9163"/>
                  </a:ext>
                </a:extLst>
              </a:tr>
              <a:tr h="8952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пациентов, имеющих право в отчетном году на обеспечение системами непрерывного мониторинга глюкозы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072416"/>
                  </a:ext>
                </a:extLst>
              </a:tr>
              <a:tr h="94880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число пациентов, обеспеченных в отчетном году системами непрерывного мониторинга глюкозы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22589"/>
                  </a:ext>
                </a:extLst>
              </a:tr>
              <a:tr h="900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ТАБЛИЦЫ 1010, 1610, 2010,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2210, 3011, 4010</a:t>
                      </a:r>
                      <a:endParaRPr lang="ru-RU" sz="24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434097"/>
                  </a:ext>
                </a:extLst>
              </a:tr>
              <a:tr h="579225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с анормальной прибавкой массы тела (R63.5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95463"/>
                  </a:ext>
                </a:extLst>
              </a:tr>
              <a:tr h="98809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уточненные нарушения обмена веществ (E88.8)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4855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28766" y="6303645"/>
            <a:ext cx="5668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</a:t>
            </a:r>
            <a:r>
              <a:rPr lang="ru-RU" b="1" dirty="0" smtClean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 ФСН №12. </a:t>
            </a:r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Новое в </a:t>
            </a:r>
            <a:r>
              <a:rPr lang="ru-RU" b="1" dirty="0" smtClean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2025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9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D2B504-8849-E237-D563-5C545DAA3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395" y="887095"/>
            <a:ext cx="9941560" cy="369443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Контроль «девушек»: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«всего» (гр.4) – «из них: юноши» (гр.7) = «всего девушки»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«с впервые в жизни …» (гр.9) – «из заболеваний … юноши» (гр.13) = «девушки впервые»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«состоит под диспансерным наблюдением…»(гр.15) – « из них юноши» (гр.16) = девушки Д-учет.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Итого: «всего девушки», «девушки впервые», «девушки Д-учет», разность «всего девушки» - «девушки впервые»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не должно быть отрицательных значений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6120" y="224135"/>
            <a:ext cx="9941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spc="20" dirty="0">
                <a:latin typeface="IBM Plex Sans" panose="020B0503050203000203" pitchFamily="34" charset="0"/>
                <a:cs typeface="Times New Roman" pitchFamily="18" charset="0"/>
              </a:rPr>
              <a:t>Таблица 2000. </a:t>
            </a:r>
            <a:r>
              <a:rPr lang="ru-RU" altLang="ru-RU" sz="3200" b="1" dirty="0">
                <a:latin typeface="IBM Plex Sans" panose="020B0503050203000203" pitchFamily="34" charset="0"/>
                <a:cs typeface="Times New Roman" panose="02020603050405020304" pitchFamily="18" charset="0"/>
              </a:rPr>
              <a:t>Дети 15-17 лет </a:t>
            </a:r>
            <a:r>
              <a:rPr lang="ru-RU" altLang="ru-RU" sz="3200" b="1" dirty="0" smtClean="0">
                <a:latin typeface="IBM Plex Sans" panose="020B0503050203000203" pitchFamily="34" charset="0"/>
                <a:cs typeface="Times New Roman" panose="02020603050405020304" pitchFamily="18" charset="0"/>
              </a:rPr>
              <a:t>включительно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8297" y="6244709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416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D7FA4A-78BD-BFAB-8E48-DCD5B36F6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0" y="860425"/>
            <a:ext cx="9496427" cy="463549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4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ea typeface="Century Gothic" pitchFamily="34" charset="0"/>
                <a:cs typeface="Times New Roman" pitchFamily="18" charset="0"/>
              </a:rPr>
              <a:t>девушки</a:t>
            </a:r>
            <a:endParaRPr kumimoji="0" lang="ru-RU" sz="2400" b="0" i="0" u="none" strike="noStrike" kern="1200" cap="none" spc="2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BM Plex Sans" panose="020B0503050203000203" pitchFamily="34" charset="0"/>
              <a:ea typeface="Century Gothic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CC8975C-7879-EC7B-ABFF-65271DD50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355138"/>
              </p:ext>
            </p:extLst>
          </p:nvPr>
        </p:nvGraphicFramePr>
        <p:xfrm>
          <a:off x="2159000" y="1323974"/>
          <a:ext cx="9496427" cy="4715940"/>
        </p:xfrm>
        <a:graphic>
          <a:graphicData uri="http://schemas.openxmlformats.org/drawingml/2006/table">
            <a:tbl>
              <a:tblPr/>
              <a:tblGrid>
                <a:gridCol w="172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22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0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4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0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18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2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99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70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91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625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Наименование классов и отдельных болезней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Код по МКБ-10 пересмотра</a:t>
                      </a:r>
                    </a:p>
                  </a:txBody>
                  <a:tcPr marL="7454" marR="7454" marT="7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Всего </a:t>
                      </a:r>
                    </a:p>
                  </a:txBody>
                  <a:tcPr marL="7454" marR="7454" marT="7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них: юноши</a:t>
                      </a:r>
                    </a:p>
                  </a:txBody>
                  <a:tcPr marL="7454" marR="7454" marT="7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Девушки, всего         Гр.4-Гр.7</a:t>
                      </a:r>
                    </a:p>
                  </a:txBody>
                  <a:tcPr marL="7454" marR="7454" marT="7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заболеваний с впервые в жизни установленном диагнозом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 диспансерное наблюдение из впервые выявленных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выявлено при профосмотре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выявлено при диспансеризации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заболеваний с впервые в жизни установленном диагнозом (из гр. 10) юноши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Девушки, впервые  Гр.9-Гр.13</a:t>
                      </a:r>
                    </a:p>
                  </a:txBody>
                  <a:tcPr marL="7454" marR="7454" marT="7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7454" marR="7454" marT="7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 (из гр. 15): юноши</a:t>
                      </a:r>
                    </a:p>
                  </a:txBody>
                  <a:tcPr marL="7454" marR="7454" marT="7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Девушки, Д-учет  Гр.15-Гр.16</a:t>
                      </a:r>
                    </a:p>
                  </a:txBody>
                  <a:tcPr marL="7454" marR="7454" marT="7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7454" marR="7454" marT="7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16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из них: болезни щитовидной железы</a:t>
                      </a:r>
                    </a:p>
                  </a:txBody>
                  <a:tcPr marL="7454" marR="7454" marT="7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Е00-Е07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52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-2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эндемический зоб, связанный с йодной недостаточностью</a:t>
                      </a:r>
                    </a:p>
                  </a:txBody>
                  <a:tcPr marL="7454" marR="7454" marT="7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Е01.0-2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26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-1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субклинический гипотиреоз вследствие йодной недостаточности и другие формы гипотиреоза</a:t>
                      </a:r>
                    </a:p>
                  </a:txBody>
                  <a:tcPr marL="7454" marR="7454" marT="7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Е02, Е03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82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-2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-2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другие формы нетоксического зоба</a:t>
                      </a:r>
                    </a:p>
                  </a:txBody>
                  <a:tcPr marL="7454" marR="7454" marT="7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Е04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43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тиреотоксикоз (гипертиреоз)</a:t>
                      </a:r>
                    </a:p>
                  </a:txBody>
                  <a:tcPr marL="7454" marR="7454" marT="7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Е05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32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-32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18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-1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тиреоидит</a:t>
                      </a:r>
                    </a:p>
                  </a:txBody>
                  <a:tcPr marL="7454" marR="7454" marT="7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Е06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7454" marR="7454" marT="74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38772" y="6229350"/>
            <a:ext cx="4475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38772" y="259319"/>
            <a:ext cx="9616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spc="20" dirty="0">
                <a:latin typeface="IBM Plex Sans" panose="020B0503050203000203" pitchFamily="34" charset="0"/>
                <a:cs typeface="Times New Roman" pitchFamily="18" charset="0"/>
              </a:rPr>
              <a:t>Таблица 2000. </a:t>
            </a:r>
            <a:r>
              <a:rPr lang="ru-RU" altLang="ru-RU" sz="3200" b="1" dirty="0">
                <a:latin typeface="IBM Plex Sans" panose="020B0503050203000203" pitchFamily="34" charset="0"/>
                <a:cs typeface="Times New Roman" panose="02020603050405020304" pitchFamily="18" charset="0"/>
              </a:rPr>
              <a:t>Дети 15-17 лет включительно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44448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16A207-5EFE-CF81-EE2C-BB7B040B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59" y="382385"/>
            <a:ext cx="10268607" cy="553264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 2200  показывают :</a:t>
            </a:r>
          </a:p>
          <a:p>
            <a:pPr marL="215900" indent="44958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2200 заполняется на основании пункта 15 «Место работы, должность (для детей: дошкольник: организован,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неорганизован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школьник)» учетной формы № 025-1/у «Талон пациента, получающего медицинскую помощь в амбулаторных условиях».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5900" indent="44958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определении принадлежности несовершеннолетних к социальной группе следует руководствоваться положениями Федерального закона от 29 декабря 2012 года № 273-ФЗ «Об образовании в Российской Федерации» (далее – Федеральный закон № 273-ФЗ).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 с частью 4 статьи 10 Федерального закона № 273-ФЗ к категории «дошкольник» относят организованное детское население, проходящее обучение в дошкольной образовательной организации, к категории «школьник» относят несовершеннолетних, проходящих обучение на следующих уровнях: начальное общее образование; основное общее образование; среднее общее образование.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5900" marR="107950"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6902" y="62781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</a:t>
            </a:r>
            <a:r>
              <a:rPr lang="ru-RU" b="1" dirty="0" smtClean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ФСН №12</a:t>
            </a:r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1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572E9-7D5E-A0A5-BB7B-284DBBF0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320" y="253366"/>
            <a:ext cx="9657080" cy="662782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altLang="ru-RU" sz="28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Таблицы  2000, 3000, 4000</a:t>
            </a:r>
            <a:r>
              <a:rPr kumimoji="0" lang="ru-RU" sz="28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</a:br>
            <a:endParaRPr lang="ru-RU" sz="2800" dirty="0">
              <a:latin typeface="IBM Plex Sans" panose="020B0503050203000203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15E2C9-50E8-B042-AADD-EB5EE682E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13910"/>
              </p:ext>
            </p:extLst>
          </p:nvPr>
        </p:nvGraphicFramePr>
        <p:xfrm>
          <a:off x="1925321" y="916147"/>
          <a:ext cx="9657078" cy="5286156"/>
        </p:xfrm>
        <a:graphic>
          <a:graphicData uri="http://schemas.openxmlformats.org/drawingml/2006/table">
            <a:tbl>
              <a:tblPr/>
              <a:tblGrid>
                <a:gridCol w="265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4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4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5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8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14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783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Наименование классов и отдельных болезней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№ строки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по МКБ-10 пересмотра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пациентов с данным заболеванием</a:t>
                      </a:r>
                      <a:endParaRPr lang="ru-RU" sz="1800" dirty="0"/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Снято с диспансерного наблюдения</a:t>
                      </a:r>
                    </a:p>
                  </a:txBody>
                  <a:tcPr marL="5938" marR="5938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5938" marR="5938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marL="5938" marR="5938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(из гр. 4):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заболеваний с впервые в жизни установленным диагнозом (из гр. 7):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взято под диспансерное наблюдение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впервые в жизни установленным диагнозом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взято под диспансерное наблюдение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выявлено при профосмотре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выявлено при диспансеризации определенных групп взрослого населения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из них: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синдром врожденной йодной недостаточности</a:t>
                      </a:r>
                    </a:p>
                  </a:txBody>
                  <a:tcPr marL="4796" marR="4796" marT="47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5.1.1</a:t>
                      </a:r>
                    </a:p>
                  </a:txBody>
                  <a:tcPr marL="4796" marR="4796" marT="47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Е00</a:t>
                      </a:r>
                    </a:p>
                  </a:txBody>
                  <a:tcPr marL="4796" marR="4796" marT="47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фенилкетонурия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5.11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Е70.0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нарушения обмена галактозы(галактоземия)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5.12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Е74.2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болезнь Гоше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5.13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E75.2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нарушения обмена гликозаминогликанов(мукополисахаридозы)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5.14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Е76.0-3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муковисцидоз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5.15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E84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1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мышечная дистрофия Дюшенна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7.8.2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G71.0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врожденные аномалии глаза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18.2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Q10-Q15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неопределенность пола ипсевдогермафродитизм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18.5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Q56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врожденные деформации бедра       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18.6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Q65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врожденный ихтиоз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18.7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Q80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8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синдром Дауна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18.9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Q90</a:t>
                      </a: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" marR="5938" marT="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7B18CE75-2994-422F-D166-FD43BA82B533}"/>
              </a:ext>
            </a:extLst>
          </p:cNvPr>
          <p:cNvSpPr/>
          <p:nvPr/>
        </p:nvSpPr>
        <p:spPr>
          <a:xfrm>
            <a:off x="5981700" y="2879724"/>
            <a:ext cx="5505450" cy="3322579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случае регистрации 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впервые выявленных заболеваний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у подростков и взрослых (графа 9) по строкам 5.1.1,  5.11, 5.12, 5.13, 5.14, 5.15, 7.8.2 18.2, 18.5,  18.6, 18.7, 18.9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Представить документы,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подтверждающие выявленный диагноз.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1122" y="6263325"/>
            <a:ext cx="4447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546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6168F-5A61-66D4-A5DA-BA323CB1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43206"/>
            <a:ext cx="10048875" cy="620714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sz="3200" b="1" i="0" u="none" strike="noStrike" kern="1200" cap="none" spc="20" normalizeH="0" baseline="0" noProof="0" dirty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Таблицы </a:t>
            </a:r>
            <a:r>
              <a:rPr kumimoji="0" lang="ru-RU" sz="32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3000, 4000</a:t>
            </a:r>
            <a:r>
              <a:rPr kumimoji="0" lang="ru-RU" sz="32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Century Gothic" charset="0"/>
              </a:rPr>
              <a:t/>
            </a:r>
            <a:br>
              <a:rPr kumimoji="0" lang="ru-RU" sz="32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Century Gothic" charset="0"/>
              </a:rPr>
            </a:br>
            <a:endParaRPr lang="ru-RU" sz="32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FCE5FA5-D7C7-04B8-EB6A-75D4CAB08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97731"/>
              </p:ext>
            </p:extLst>
          </p:nvPr>
        </p:nvGraphicFramePr>
        <p:xfrm>
          <a:off x="2003425" y="863920"/>
          <a:ext cx="9827827" cy="2907401"/>
        </p:xfrm>
        <a:graphic>
          <a:graphicData uri="http://schemas.openxmlformats.org/drawingml/2006/table">
            <a:tbl>
              <a:tblPr/>
              <a:tblGrid>
                <a:gridCol w="252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0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2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98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98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1648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Наименование классов и отдельных болезней</a:t>
                      </a:r>
                    </a:p>
                  </a:txBody>
                  <a:tcPr marL="7803" marR="7803" marT="7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№ строки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Код по МКБ-10 пересмотра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Зарегистрировано пациентов с данным заболеванием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Снято с диспансерного наблюдения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Всего 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 (из гр. 4):</a:t>
                      </a:r>
                    </a:p>
                  </a:txBody>
                  <a:tcPr marL="7803" marR="7803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3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 диспансерное наблюдение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 впервые в жизни установленным диагнозом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 диспансерное наблюдение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выявлено при профосмотре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выявлено при диспансеризации определенных групп взрослого населения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7803" marR="7803" marT="78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Зарегистрировано заболеваний - всего</a:t>
                      </a:r>
                    </a:p>
                  </a:txBody>
                  <a:tcPr marL="7803" marR="7803" marT="78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1.0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А00-Т98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803" marR="7803" marT="78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id="{A651560C-0339-DCB7-EB4F-C401A4CA9D63}"/>
              </a:ext>
            </a:extLst>
          </p:cNvPr>
          <p:cNvSpPr/>
          <p:nvPr/>
        </p:nvSpPr>
        <p:spPr>
          <a:xfrm>
            <a:off x="1905001" y="3827303"/>
            <a:ext cx="3371192" cy="2058490"/>
          </a:xfrm>
          <a:prstGeom prst="wedgeRoundRectCallout">
            <a:avLst>
              <a:gd name="adj1" fmla="val 150281"/>
              <a:gd name="adj2" fmla="val -64719"/>
              <a:gd name="adj3" fmla="val 16667"/>
            </a:avLst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показываем все заболевания, впервые выявленные у пациента при прохождении им </a:t>
            </a:r>
            <a:r>
              <a:rPr kumimoji="0" lang="ru-RU" alt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профосмотров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altLang="ru-RU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включая периодические и предварительные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>
            <a:extLst>
              <a:ext uri="{FF2B5EF4-FFF2-40B4-BE49-F238E27FC236}">
                <a16:creationId xmlns:a16="http://schemas.microsoft.com/office/drawing/2014/main" id="{3EA24566-3F53-694B-B434-4F4DEEB93F26}"/>
              </a:ext>
            </a:extLst>
          </p:cNvPr>
          <p:cNvSpPr/>
          <p:nvPr/>
        </p:nvSpPr>
        <p:spPr>
          <a:xfrm>
            <a:off x="5403850" y="4856548"/>
            <a:ext cx="6427402" cy="1397218"/>
          </a:xfrm>
          <a:prstGeom prst="wedgeRoundRectCallout">
            <a:avLst>
              <a:gd name="adj1" fmla="val 17693"/>
              <a:gd name="adj2" fmla="val -134528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показываем все заболевания, впервые выявленные у пациента при прохождении им  диспансеризации в соответствии с 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приказом.</a:t>
            </a:r>
            <a:r>
              <a:rPr kumimoji="0" lang="ru-RU" altLang="ru-RU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</a:t>
            </a: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формой 131.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3425" y="6181527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913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F8F937-DCBF-5326-D106-5BB48540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560" y="438150"/>
            <a:ext cx="9667240" cy="5855191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«Таблица 4000.  Взрослые старше трудоспособного возраста»  </a:t>
            </a:r>
            <a:r>
              <a:rPr kumimoji="0" lang="ru-RU" alt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заполняется в соответствии с методикой определения возрастных групп населения утвержденной  приказом Росстата от 17.07.2019 № 409 </a:t>
            </a:r>
            <a:r>
              <a:rPr kumimoji="0" lang="ru-RU" alt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При составлении годового статистического отчета за </a:t>
            </a:r>
            <a:r>
              <a:rPr kumimoji="0" lang="ru-RU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2025 </a:t>
            </a:r>
            <a:r>
              <a:rPr kumimoji="0" lang="ru-RU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год в таблицы 4000, 4001, 4003, 4004, </a:t>
            </a:r>
            <a:r>
              <a:rPr kumimoji="0" lang="ru-RU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4005, </a:t>
            </a:r>
            <a:r>
              <a:rPr kumimoji="0" lang="ru-RU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4007, 4008, 4009, 4010 </a:t>
            </a:r>
            <a:r>
              <a:rPr kumimoji="0" lang="ru-RU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включать лиц старше трудоспособного возраста</a:t>
            </a:r>
            <a:r>
              <a:rPr kumimoji="0" lang="ru-RU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en-US" sz="1800" b="1" dirty="0">
              <a:solidFill>
                <a:srgbClr val="000000"/>
              </a:solidFill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900"/>
              </a:lnSpc>
              <a:spcBef>
                <a:spcPct val="0"/>
              </a:spcBef>
              <a:spcAft>
                <a:spcPts val="75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возраст мужчин - </a:t>
            </a:r>
            <a:r>
              <a:rPr kumimoji="0" lang="ru-RU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63 </a:t>
            </a: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года и старше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возраст женщин – </a:t>
            </a:r>
            <a:r>
              <a:rPr kumimoji="0" lang="ru-RU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58 </a:t>
            </a: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лет и старше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33997" y="6256604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275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5FE78-8161-E411-BAA1-D80C3016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882" y="212091"/>
            <a:ext cx="9657293" cy="546100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sz="32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Таблица 4000</a:t>
            </a:r>
            <a:r>
              <a:rPr kumimoji="0" lang="ru-RU" sz="32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5475D51-440B-3434-EE59-2F6C0F4C3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10593"/>
              </p:ext>
            </p:extLst>
          </p:nvPr>
        </p:nvGraphicFramePr>
        <p:xfrm>
          <a:off x="2067561" y="901065"/>
          <a:ext cx="9733913" cy="5183852"/>
        </p:xfrm>
        <a:graphic>
          <a:graphicData uri="http://schemas.openxmlformats.org/drawingml/2006/table">
            <a:tbl>
              <a:tblPr/>
              <a:tblGrid>
                <a:gridCol w="3620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3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7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9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13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091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Наименование классов и отдельных болезней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№ строк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Код по МКБ-10 пересмотра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Зарегистрировано заболеваний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Снято с диспансерного наблюдения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Всего 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них (из гр. 4):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 диспансерное наблюдение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 впервые в жизни установленным диагнозом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взято под диспансерное наблюдение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выявлено при профосмотре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выявлено при диспансеризации определенных групп взрослого населения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дисфункция яичников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5.7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Е28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1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дисфункция яичек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5.8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Е29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расстройства вегетативной (автономной) нервной системы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7.10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G90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из них: атопический дерматит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13.1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L20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6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эндометриоз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15.9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N80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расстройства менструаций 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15.11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N91-N94</a:t>
                      </a: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01" marR="4501" marT="4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B2701E69-A9CE-945C-45AC-02A6321BDD90}"/>
              </a:ext>
            </a:extLst>
          </p:cNvPr>
          <p:cNvSpPr/>
          <p:nvPr/>
        </p:nvSpPr>
        <p:spPr>
          <a:xfrm>
            <a:off x="7098346" y="3678255"/>
            <a:ext cx="4703128" cy="2260600"/>
          </a:xfrm>
          <a:prstGeom prst="roundRect">
            <a:avLst>
              <a:gd name="adj" fmla="val 33334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пациентов старше трудоспобного возраста перепроверить все случаи впервые выявленных заболеваний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2626" y="6177399"/>
            <a:ext cx="4523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658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950AFE-F90B-3436-AE83-8E65336B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975" y="263544"/>
            <a:ext cx="10129521" cy="733425"/>
          </a:xfrm>
        </p:spPr>
        <p:txBody>
          <a:bodyPr/>
          <a:lstStyle/>
          <a:p>
            <a:pPr marL="951865" marR="0" lvl="0" indent="0" defTabSz="914400" rtl="0" eaLnBrk="1" fontAlgn="base" latinLnBrk="0" hangingPunct="1">
              <a:lnSpc>
                <a:spcPct val="100000"/>
              </a:lnSpc>
              <a:spcBef>
                <a:spcPts val="3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/>
              </a:rPr>
              <a:t>В </a:t>
            </a:r>
            <a:r>
              <a:rPr kumimoji="0" lang="ru-RU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/>
              </a:rPr>
              <a:t>таблицах </a:t>
            </a:r>
            <a:r>
              <a:rPr kumimoji="0" lang="ru-RU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/>
              </a:rPr>
              <a:t>1000, 1500, 2000, 3000, 4000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object 14">
            <a:extLst>
              <a:ext uri="{FF2B5EF4-FFF2-40B4-BE49-F238E27FC236}">
                <a16:creationId xmlns:a16="http://schemas.microsoft.com/office/drawing/2014/main" id="{622F898C-1435-D3A6-2A23-8876E0F69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18891"/>
              </p:ext>
            </p:extLst>
          </p:nvPr>
        </p:nvGraphicFramePr>
        <p:xfrm>
          <a:off x="2138045" y="1504950"/>
          <a:ext cx="9467850" cy="2063750"/>
        </p:xfrm>
        <a:graphic>
          <a:graphicData uri="http://schemas.openxmlformats.org/drawingml/2006/table">
            <a:tbl>
              <a:tblPr/>
              <a:tblGrid>
                <a:gridCol w="505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органов дыхания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00-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пневмонии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J12-J16,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3">
            <a:extLst>
              <a:ext uri="{FF2B5EF4-FFF2-40B4-BE49-F238E27FC236}">
                <a16:creationId xmlns:a16="http://schemas.microsoft.com/office/drawing/2014/main" id="{485B9145-58DB-85A1-03DA-693290E99ABB}"/>
              </a:ext>
            </a:extLst>
          </p:cNvPr>
          <p:cNvSpPr/>
          <p:nvPr/>
        </p:nvSpPr>
        <p:spPr>
          <a:xfrm>
            <a:off x="2921635" y="4128770"/>
            <a:ext cx="3286125" cy="1419225"/>
          </a:xfrm>
          <a:prstGeom prst="wedgeRoundRectCallout">
            <a:avLst>
              <a:gd name="adj1" fmla="val 165064"/>
              <a:gd name="adj2" fmla="val -96880"/>
              <a:gd name="adj3" fmla="val 16667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DC51E-909F-0B14-334A-3D5FAD594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259" y="4128770"/>
            <a:ext cx="3190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все пневмонии (бактериальные и вирусные),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пневмоний, вызванных 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67322" y="6235026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61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ADE4E-8346-482D-072A-D5B1B7BF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60" y="294006"/>
            <a:ext cx="9787890" cy="687070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lang="ru-RU" sz="3600" b="1" spc="20" noProof="0" dirty="0">
                <a:latin typeface="IBM Plex Sans" panose="020B0503050203000203" pitchFamily="34" charset="0"/>
                <a:cs typeface="Times New Roman" pitchFamily="18" charset="0"/>
              </a:rPr>
              <a:t>Т</a:t>
            </a:r>
            <a:r>
              <a:rPr kumimoji="0" lang="ru-RU" sz="3600" b="1" i="0" u="none" strike="noStrike" kern="1200" cap="none" spc="20" normalizeH="0" baseline="0" noProof="0" dirty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аблицы  1100</a:t>
            </a:r>
            <a:r>
              <a:rPr kumimoji="0" lang="ru-RU" sz="36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, 2100, 3100, 4100</a:t>
            </a:r>
            <a:r>
              <a:rPr kumimoji="0" lang="ru-RU" sz="36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8BC910-1049-4588-73C2-9A4AE673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389" y="1330325"/>
            <a:ext cx="9541085" cy="38227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Источником информации для заполнения таблиц 1100, 1600, 2100, 3100 и 4100 служит учетная форма 025-1/у «Талон пациента, получающего медицинскую помощь в амбулаторных условиях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».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Обращение включает в себя одно или несколько посещений пациента (пациентки), в результате которых цель обращения достигнута.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В обращения с профилактическими и иными целями  включают обращения с кодами по МКБ-10 Z00-Z99.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Повторные обращения - это обращения с одной и той же целью.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4065" y="6244709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50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6F4505-E643-888F-5D1B-EB336B1F7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922" y="434974"/>
            <a:ext cx="9591253" cy="5051425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Профосмотры и диспансеризацию, в которых принимают участие несколько специалистов, рассматриваем как законченный случай поликлинического обращения.  В этом случае комплексный профосмотр или диспансеризацию представляет собой одно обращение</a:t>
            </a: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, включающее посещения к нескольким специалистам.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В </a:t>
            </a: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форме 12 в таблицах 1100, 1600, 2100, 3100, 4100 учитываем только 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обращения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5922" y="6208514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58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37782B6-65BE-B153-E0A1-1160B3357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19049"/>
              </p:ext>
            </p:extLst>
          </p:nvPr>
        </p:nvGraphicFramePr>
        <p:xfrm>
          <a:off x="1849820" y="84085"/>
          <a:ext cx="9781692" cy="2347659"/>
        </p:xfrm>
        <a:graphic>
          <a:graphicData uri="http://schemas.openxmlformats.org/drawingml/2006/table">
            <a:tbl>
              <a:tblPr/>
              <a:tblGrid>
                <a:gridCol w="6988901">
                  <a:extLst>
                    <a:ext uri="{9D8B030D-6E8A-4147-A177-3AD203B41FA5}">
                      <a16:colId xmlns:a16="http://schemas.microsoft.com/office/drawing/2014/main" val="3894829693"/>
                    </a:ext>
                  </a:extLst>
                </a:gridCol>
                <a:gridCol w="835380">
                  <a:extLst>
                    <a:ext uri="{9D8B030D-6E8A-4147-A177-3AD203B41FA5}">
                      <a16:colId xmlns:a16="http://schemas.microsoft.com/office/drawing/2014/main" val="1500824834"/>
                    </a:ext>
                  </a:extLst>
                </a:gridCol>
                <a:gridCol w="1957411">
                  <a:extLst>
                    <a:ext uri="{9D8B030D-6E8A-4147-A177-3AD203B41FA5}">
                      <a16:colId xmlns:a16="http://schemas.microsoft.com/office/drawing/2014/main" val="854327096"/>
                    </a:ext>
                  </a:extLst>
                </a:gridCol>
              </a:tblGrid>
              <a:tr h="810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ТАБЛИЦЫ 1010, 1610, 2010,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2210, 3011, 4010</a:t>
                      </a:r>
                      <a:endParaRPr lang="ru-RU" sz="24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434097"/>
                  </a:ext>
                </a:extLst>
              </a:tr>
              <a:tr h="648916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с анормальной прибавкой массы тела (R63.5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95463"/>
                  </a:ext>
                </a:extLst>
              </a:tr>
              <a:tr h="8885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уточненные нарушения обмена веществ (E88.8)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4855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28766" y="6303645"/>
            <a:ext cx="5668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</a:t>
            </a:r>
            <a:r>
              <a:rPr lang="ru-RU" b="1" dirty="0" smtClean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 ФСН №12. </a:t>
            </a:r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Новое в </a:t>
            </a:r>
            <a:r>
              <a:rPr lang="ru-RU" b="1" dirty="0" smtClean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2025 году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896303" y="3447394"/>
            <a:ext cx="5360276" cy="1701278"/>
          </a:xfrm>
          <a:prstGeom prst="wedgeRoundRectCallout">
            <a:avLst>
              <a:gd name="adj1" fmla="val 42769"/>
              <a:gd name="adj2" fmla="val -17823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896303" y="3559369"/>
            <a:ext cx="5360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1 включаются </a:t>
            </a:r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пациенты, у </a:t>
            </a:r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зарегистрированы </a:t>
            </a:r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перечисленные </a:t>
            </a:r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заболевания: </a:t>
            </a:r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</a:t>
            </a:r>
            <a:r>
              <a:rPr lang="ru-RU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диабет, </a:t>
            </a:r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гипертоническая </a:t>
            </a:r>
            <a:r>
              <a:rPr lang="ru-RU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болезнь, ожирение</a:t>
            </a:r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гиперхолестеринемия</a:t>
            </a:r>
            <a:r>
              <a:rPr lang="ru-RU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F637006-1E9C-44C5-296C-9A7A81449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52917"/>
              </p:ext>
            </p:extLst>
          </p:nvPr>
        </p:nvGraphicFramePr>
        <p:xfrm>
          <a:off x="2002826" y="157941"/>
          <a:ext cx="7706439" cy="5519653"/>
        </p:xfrm>
        <a:graphic>
          <a:graphicData uri="http://schemas.openxmlformats.org/drawingml/2006/table">
            <a:tbl>
              <a:tblPr/>
              <a:tblGrid>
                <a:gridCol w="3591639">
                  <a:extLst>
                    <a:ext uri="{9D8B030D-6E8A-4147-A177-3AD203B41FA5}">
                      <a16:colId xmlns:a16="http://schemas.microsoft.com/office/drawing/2014/main" val="1947825561"/>
                    </a:ext>
                  </a:extLst>
                </a:gridCol>
                <a:gridCol w="953574">
                  <a:extLst>
                    <a:ext uri="{9D8B030D-6E8A-4147-A177-3AD203B41FA5}">
                      <a16:colId xmlns:a16="http://schemas.microsoft.com/office/drawing/2014/main" val="900903528"/>
                    </a:ext>
                  </a:extLst>
                </a:gridCol>
                <a:gridCol w="841630">
                  <a:extLst>
                    <a:ext uri="{9D8B030D-6E8A-4147-A177-3AD203B41FA5}">
                      <a16:colId xmlns:a16="http://schemas.microsoft.com/office/drawing/2014/main" val="165650613"/>
                    </a:ext>
                  </a:extLst>
                </a:gridCol>
                <a:gridCol w="1006186">
                  <a:extLst>
                    <a:ext uri="{9D8B030D-6E8A-4147-A177-3AD203B41FA5}">
                      <a16:colId xmlns:a16="http://schemas.microsoft.com/office/drawing/2014/main" val="1647537928"/>
                    </a:ext>
                  </a:extLst>
                </a:gridCol>
                <a:gridCol w="1313410">
                  <a:extLst>
                    <a:ext uri="{9D8B030D-6E8A-4147-A177-3AD203B41FA5}">
                      <a16:colId xmlns:a16="http://schemas.microsoft.com/office/drawing/2014/main" val="3235578820"/>
                    </a:ext>
                  </a:extLst>
                </a:gridCol>
              </a:tblGrid>
              <a:tr h="1071536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Таблицы 1100, 2100, 3100, 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4100</a:t>
                      </a:r>
                    </a:p>
                    <a:p>
                      <a:pPr algn="l" fontAlgn="ctr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8" marR="9528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42348"/>
                  </a:ext>
                </a:extLst>
              </a:tr>
              <a:tr h="62011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528" marR="9528" marT="9524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строки</a:t>
                      </a:r>
                    </a:p>
                  </a:txBody>
                  <a:tcPr marL="9528" marR="9528" marT="9524" marB="0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Шифр по МКБ-10</a:t>
                      </a:r>
                    </a:p>
                  </a:txBody>
                  <a:tcPr marL="9528" marR="9528" marT="9524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Обращения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9528" marR="9528" marT="9524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114507"/>
                  </a:ext>
                </a:extLst>
              </a:tr>
              <a:tr h="350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 них: повторные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560810"/>
                  </a:ext>
                </a:extLst>
              </a:tr>
              <a:tr h="323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Z00-Z99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111459"/>
                  </a:ext>
                </a:extLst>
              </a:tr>
              <a:tr h="930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потенциальная опасность для здоровья, связанная с инфекционными болезнями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Z20-Z29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90866"/>
                  </a:ext>
                </a:extLst>
              </a:tr>
              <a:tr h="620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 них: носительство возбудителя COVID-19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1.2.2.1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Z22.8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714091"/>
                  </a:ext>
                </a:extLst>
              </a:tr>
              <a:tr h="620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………………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363028"/>
                  </a:ext>
                </a:extLst>
              </a:tr>
              <a:tr h="618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 них: наличие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илеостомы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колостомы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1.7.2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Z93.2, Z93.3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8" marR="9528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477853"/>
                  </a:ext>
                </a:extLst>
              </a:tr>
              <a:tr h="364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949107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3">
            <a:extLst>
              <a:ext uri="{FF2B5EF4-FFF2-40B4-BE49-F238E27FC236}">
                <a16:creationId xmlns:a16="http://schemas.microsoft.com/office/drawing/2014/main" id="{E92CFE13-E868-741D-4ABB-E370F3A79CC6}"/>
              </a:ext>
            </a:extLst>
          </p:cNvPr>
          <p:cNvSpPr/>
          <p:nvPr/>
        </p:nvSpPr>
        <p:spPr>
          <a:xfrm>
            <a:off x="9368000" y="2346463"/>
            <a:ext cx="2394509" cy="4063862"/>
          </a:xfrm>
          <a:prstGeom prst="wedgeRoundRectCallout">
            <a:avLst>
              <a:gd name="adj1" fmla="val -100135"/>
              <a:gd name="adj2" fmla="val -15388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используется в случае выявления вируса  COVID-19 при отсутствии жалоб, объективных и дополнительных данных 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согласно "Методическим рекомендациям по кодированию и выбору основного состояния в статистике заболеваемости и первоначальной причины в статистике смертности, связанных с  COVID-19. Версия 2."  от 02.06.2021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9722" y="6225659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6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A22C-D73B-5854-2176-08DA3F3B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880" y="304166"/>
            <a:ext cx="9599295" cy="638810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sz="3200" b="1" i="0" u="none" strike="noStrike" kern="1200" cap="none" spc="2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Особенности кодирования заболеваний</a:t>
            </a:r>
            <a:r>
              <a:rPr kumimoji="0" lang="ru-RU" sz="3200" b="1" i="0" u="none" strike="noStrike" kern="1200" cap="none" spc="2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IBM Plex Sans" panose="020B0503050203000203" pitchFamily="34" charset="0"/>
              </a:rPr>
              <a:t/>
            </a:r>
            <a:br>
              <a:rPr kumimoji="0" lang="ru-RU" sz="3200" b="1" i="0" u="none" strike="noStrike" kern="1200" cap="none" spc="2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IBM Plex Sans" panose="020B0503050203000203" pitchFamily="34" charset="0"/>
              </a:rPr>
            </a:br>
            <a:endParaRPr lang="ru-RU" sz="3200" dirty="0">
              <a:solidFill>
                <a:srgbClr val="D3351A"/>
              </a:solidFill>
              <a:latin typeface="IBM Plex Sans" panose="020B050305020300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5E9982-465B-B9D6-E41E-1ED47F88E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455" y="1092200"/>
            <a:ext cx="9392920" cy="160337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Класс 9 «Болезни органов кровообращения»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Продолжительность стенокардии в МКБ-10 не определена, поэтому стенокардия (таблицы 2000, 3000 и 4000, строка 10.4.1) регистрируется как самостоятельное заболевание, впервые выявленное – первый раз в жизни, а затем – один раз в год со знаком (–). Случаи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приступов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стенокардии при атеросклеротической болезни сердца как самостоятельные заболевания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не регистрируются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Регистрация ОИМ и ОНМК производится в соответствии с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satMod val="13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Письмом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satMod val="13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Министерства здравоохранения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satMod val="13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Российской Федерации от 14 марта 2013 г. № 13-7/10/2-1691.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satMod val="130000"/>
                </a:srgbClr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Пациенты с острыми, повторными инфарктами миокарда и острыми нарушениями мозгового кровообращения наблюдаются в течение 28-30 дней, а затем снимаются с диспансерного учета, поэтому в графе 15 отмечают только тех пациентов, которые заболели в декабре месяце.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После выписки из стационара фиксируются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ВСЕ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случаи инфарктов, даже если пациент пришел в поликлинику после 28-30 дней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.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dirty="0">
              <a:solidFill>
                <a:prstClr val="black"/>
              </a:solidFill>
              <a:latin typeface="IBM Plex Sans" panose="020B0503050203000203" pitchFamily="34" charset="0"/>
              <a:cs typeface="Times New Roman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sz="16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9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77D9A4-161B-0386-4390-4639A2297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155" y="371475"/>
            <a:ext cx="9057640" cy="500951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Класс 10 «Болезни органов дыхания»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Дети (0-14 лет):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Острый, подострый, неуточненный   бронхит –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J20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Хронический бронхит –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J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41-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J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42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Дети (15-17 лет),  Взрослые: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Острый, подострый   бронхит –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J20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Неуточненный  (как острый или хронический)  бронхит –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J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40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Хронический бронхит –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J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41-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J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42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J21-J22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-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используются для кодирования включенных в них состояний независимо от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возраста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000" dirty="0">
              <a:solidFill>
                <a:prstClr val="black"/>
              </a:solidFill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D3351A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62150" y="6187559"/>
            <a:ext cx="4562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6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77D9A4-161B-0386-4390-4639A2297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154" y="371475"/>
            <a:ext cx="9215409" cy="500951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Класс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11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«Болезни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органов</a:t>
            </a:r>
            <a:r>
              <a:rPr kumimoji="0" lang="ru-RU" alt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пищеварения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»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В форму №12 включаются только те </a:t>
            </a:r>
            <a:r>
              <a:rPr kumimoji="0" lang="ru-RU" alt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стоматологические заболевания (болезни зубов и полости рта), которые подлежат диспансерному наблюдению у врача-стоматолога.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Например: множественный прогрессирующий кариес зубов, пародонтит, пародонтоз, хронический остеомиелит костей лица и т.д.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000" dirty="0">
              <a:solidFill>
                <a:prstClr val="black"/>
              </a:solidFill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D3351A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62150" y="6187559"/>
            <a:ext cx="4562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9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76E4C0-2918-2FEB-D246-90E26705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647700"/>
            <a:ext cx="9250680" cy="48482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Класс 17 «Отдельные состояния, возникающие в перинатальном периоде».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Строка 17.0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 (таблицы 1000, 1500) у детей, регистрируются как острые (таблица 1000, графа 4 должна быть равна графе 9), дети наблюдаются в течение 1 месяца, поэтому в графе 15 на конец отчетного периода показывают только тех детей, у которых эти состояния развились в декабре месяце.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Строка 17.0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(таблиц 2000 и 3000) заполняется только в случаях перинатальной смертности и касается состояния здоровья матери. В этих случаях состояния матери кодируются кодами Р00-Р04, а не кодами 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XV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класса, и показываются в строке 17.0.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3120" y="6263759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6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57AF58-CE63-A0D9-2F6A-E940549C3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120" y="314325"/>
            <a:ext cx="9739630" cy="5862638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Класс 18 «Симптомы, признаки и отклонения от нормы, выявленные при клинических и лабораторных исследованиях, не классифицированные в других рубриках».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Состояния,  входящие в стр. 19.0 (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XVIII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класс МКБ-10), не должны регистрироваться и на учет не берутся.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Наблюдение при подозрениях на какое-либо заболевание кодируется рубрикой 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Z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03: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- на туберкулез – 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Z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03.0;</a:t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- на ВИЧ-инфекцию, сахарный диабет и другие заболевания  – 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Z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03.8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Пациенты с конкретными диагнозами, а не симптомами (!) и должны быть зарегистрированы в форме ФСН №12  и взяты под диспансерное наблюдение.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Пациентов с любыми результатами анализов, исследований, проб без установления  диагноза или с симптомами не регистрируют в форме № 12.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6120" y="6238994"/>
            <a:ext cx="5314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169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2EBFC6-B61C-D689-8387-1BE2466C8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2480" y="425450"/>
            <a:ext cx="9291320" cy="5308600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Острая патология перерегистрации на следующий год не подлежит.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Диспансерная группа на начало нового отчетного обнуляется.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Например, пациент заболел пневмонией во второй половине года </a:t>
            </a:r>
            <a:r>
              <a:rPr kumimoji="0" lang="ru-RU" alt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2025 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года.  В этом отчетном году покажем и регистрацию заболевания (в графах 4 и 9) и Д-наблюдение (соответственно в графах 8, 10, 15 ). На следующий год  - все графы нулевые по данному пациенту</a:t>
            </a:r>
            <a:r>
              <a:rPr kumimoji="0" lang="ru-RU" alt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ОБРАТИТЬ ВНИМАНИЕ  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на обоснованность выявления  острых заболеваний (ОРВИ, пневмонии, ОНМК  и т.д.) при профосмотрах  и диспансеризации, перепроверить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Острые инфекционные заболевания обязательно сверяются с актами ОРУИБ и с данными врача-инфекциониста.</a:t>
            </a:r>
            <a:endParaRPr lang="ru-RU" sz="1800" b="1" dirty="0">
              <a:solidFill>
                <a:prstClr val="black"/>
              </a:solidFill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2480" y="6208514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483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C6BE5-DA56-CFE1-EFBF-E45C10D1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720" y="304165"/>
            <a:ext cx="9752330" cy="61023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Times New Roman" panose="02020603050405020304" pitchFamily="18" charset="0"/>
              </a:rPr>
              <a:t>Кодирование  последствий</a:t>
            </a:r>
            <a:r>
              <a:rPr kumimoji="0" lang="ru-RU" alt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C03D9C-6116-FC73-CCE6-6F33D0BB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044" y="1242209"/>
            <a:ext cx="9619406" cy="435133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ДЛЯ КОДИРОВАНИЯ ЗАБОЛЕВАЕМОСТИ 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РУБРИКИ </a:t>
            </a:r>
            <a:r>
              <a:rPr kumimoji="0" lang="ru-RU" altLang="ru-RU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ПОСЛЕДСТВИЙ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, КАК ПРАВИЛО, </a:t>
            </a:r>
            <a:r>
              <a:rPr kumimoji="0" lang="ru-RU" altLang="ru-RU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НЕ </a:t>
            </a:r>
            <a:r>
              <a:rPr kumimoji="0" lang="ru-RU" altLang="ru-RU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ИСПОЛЬЗУЮТСЯ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b="1" dirty="0"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IBM Plex Sans" panose="020B0503050203000203" pitchFamily="34" charset="0"/>
                <a:cs typeface="Times New Roman" panose="02020603050405020304" pitchFamily="18" charset="0"/>
              </a:rPr>
              <a:t>Предпочтительным </a:t>
            </a:r>
            <a:r>
              <a:rPr lang="ru-RU" altLang="ru-RU" dirty="0">
                <a:latin typeface="IBM Plex Sans" panose="020B0503050203000203" pitchFamily="34" charset="0"/>
                <a:cs typeface="Times New Roman" panose="02020603050405020304" pitchFamily="18" charset="0"/>
              </a:rPr>
              <a:t>кодом для диагноза болезни является код природы самого </a:t>
            </a:r>
            <a:r>
              <a:rPr lang="ru-RU" altLang="ru-RU" dirty="0" smtClean="0">
                <a:latin typeface="IBM Plex Sans" panose="020B0503050203000203" pitchFamily="34" charset="0"/>
                <a:cs typeface="Times New Roman" panose="02020603050405020304" pitchFamily="18" charset="0"/>
              </a:rPr>
              <a:t>последствия.</a:t>
            </a:r>
            <a:endParaRPr lang="ru-RU" altLang="ru-RU" dirty="0"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672" y="6263759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1679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2B50B-CFA7-8E45-11C9-B53FC0F6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60" y="222885"/>
            <a:ext cx="10515600" cy="1325563"/>
          </a:xfrm>
        </p:spPr>
        <p:txBody>
          <a:bodyPr/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IBM Plex Sans" panose="020B0503050203000203" pitchFamily="34" charset="0"/>
                <a:cs typeface="Arial" pitchFamily="34" charset="0"/>
              </a:rPr>
              <a:t> Автоматически вычисляемые таблицы в форме 12 </a:t>
            </a:r>
            <a:endParaRPr lang="ru-RU" sz="3600" dirty="0">
              <a:solidFill>
                <a:srgbClr val="D3351A"/>
              </a:solidFill>
              <a:latin typeface="IBM Plex Sans" panose="020B050305020300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85B692-186F-99C8-7D24-1EFB0F9A5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960" y="1370011"/>
            <a:ext cx="9387840" cy="3336925"/>
          </a:xfrm>
        </p:spPr>
        <p:txBody>
          <a:bodyPr/>
          <a:lstStyle/>
          <a:p>
            <a:pPr marL="0" indent="0">
              <a:buNone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таблица 6000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-  «Пациенты трудоспособного возраста»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                                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Times New Roman" pitchFamily="18" charset="0"/>
              </a:rPr>
              <a:t>формируется  вычитанием из т. 3000 – т.4000)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 таблица 7000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-   «Девушки»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                               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Times New Roman" pitchFamily="18" charset="0"/>
              </a:rPr>
              <a:t>внутри таблицы 2000 из «всего» вычитается «в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Times New Roman" pitchFamily="18" charset="0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Times New Roman" pitchFamily="18" charset="0"/>
              </a:rPr>
              <a:t>. юноши» )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таблица 8000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-  «Пациенты трудоспособного возраста. Факторы, влияющие на состояние здоровья населения и обращения в медицинские организации ( с профилактическими и иными целями)»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                                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Times New Roman" pitchFamily="18" charset="0"/>
              </a:rPr>
              <a:t>получается вычитанием из т. 3100 – т. 4100)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 таблица  «Дети прочие»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 таблица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«Подростки прочие»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 таблица «Взрослые прочие»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> таблица «Старше трудоспособного возраста прочие»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Times New Roman" pitchFamily="18" charset="0"/>
              </a:rPr>
              <a:t>При заполнении системы обратите особое внимание на формирование вышеперечисленных таблиц.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Times New Roman" pitchFamily="18" charset="0"/>
              </a:rPr>
              <a:t>Отрицательные значения в них исключены.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Arial" pitchFamily="34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Arial" pitchFamily="34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D3351A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</a:t>
            </a:r>
            <a:r>
              <a:rPr lang="ru-RU" sz="1800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ФСН №12. Заполнение формы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FA988B60-F15C-06C7-5ED0-652F87DE9854}"/>
              </a:ext>
            </a:extLst>
          </p:cNvPr>
          <p:cNvSpPr/>
          <p:nvPr/>
        </p:nvSpPr>
        <p:spPr>
          <a:xfrm>
            <a:off x="7996873" y="3038473"/>
            <a:ext cx="3442814" cy="1838327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формируются вычитанием из основной строки подстрочников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4F80F063-6D0F-EB83-C06B-62CAF762E584}"/>
              </a:ext>
            </a:extLst>
          </p:cNvPr>
          <p:cNvCxnSpPr>
            <a:cxnSpLocks/>
          </p:cNvCxnSpPr>
          <p:nvPr/>
        </p:nvCxnSpPr>
        <p:spPr>
          <a:xfrm flipH="1">
            <a:off x="5066349" y="4039669"/>
            <a:ext cx="2995928" cy="8191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CB564B2-DEC5-7737-C2B4-B23B1DAC4261}"/>
              </a:ext>
            </a:extLst>
          </p:cNvPr>
          <p:cNvCxnSpPr>
            <a:cxnSpLocks/>
          </p:cNvCxnSpPr>
          <p:nvPr/>
        </p:nvCxnSpPr>
        <p:spPr>
          <a:xfrm flipH="1" flipV="1">
            <a:off x="4953000" y="3374305"/>
            <a:ext cx="3030142" cy="63006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2DBB290-2887-2D83-18E8-C225F290C3F1}"/>
              </a:ext>
            </a:extLst>
          </p:cNvPr>
          <p:cNvCxnSpPr>
            <a:cxnSpLocks/>
          </p:cNvCxnSpPr>
          <p:nvPr/>
        </p:nvCxnSpPr>
        <p:spPr>
          <a:xfrm flipH="1" flipV="1">
            <a:off x="5038887" y="3736456"/>
            <a:ext cx="2930524" cy="30511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0169B8A-4E9E-4DF7-4D8D-FC02175329E6}"/>
              </a:ext>
            </a:extLst>
          </p:cNvPr>
          <p:cNvCxnSpPr>
            <a:cxnSpLocks/>
          </p:cNvCxnSpPr>
          <p:nvPr/>
        </p:nvCxnSpPr>
        <p:spPr>
          <a:xfrm flipH="1">
            <a:off x="7416484" y="4039669"/>
            <a:ext cx="552927" cy="45712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38031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54D0C-FE17-3B1E-FFD5-B52D306D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60" y="212725"/>
            <a:ext cx="9283065" cy="577850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altLang="ru-RU" sz="32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Формирование строк таблиц  «Прочие»</a:t>
            </a:r>
            <a:r>
              <a:rPr kumimoji="0" lang="ru-RU" sz="32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</a:rPr>
              <a:t/>
            </a:r>
            <a:br>
              <a:rPr kumimoji="0" lang="ru-RU" sz="32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</a:rPr>
            </a:br>
            <a:endParaRPr lang="ru-RU" sz="3200" dirty="0">
              <a:latin typeface="IBM Plex Sans" panose="020B0503050203000203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C213361-0AD2-F7E2-6AA4-6026D14C8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379747"/>
              </p:ext>
            </p:extLst>
          </p:nvPr>
        </p:nvGraphicFramePr>
        <p:xfrm>
          <a:off x="2057822" y="925163"/>
          <a:ext cx="9448801" cy="4463595"/>
        </p:xfrm>
        <a:graphic>
          <a:graphicData uri="http://schemas.openxmlformats.org/drawingml/2006/table">
            <a:tbl>
              <a:tblPr/>
              <a:tblGrid>
                <a:gridCol w="2205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74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74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6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731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МКБ-10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пересмотра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заболеваний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Снято с диспансерного наблюдения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(из гр. 4):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взято под диспансерное наблюдение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впервые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жизни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ленным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диагнозом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взято под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диспансерное наблю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при профосмотре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при диспансеризации определенных групп взрослого населения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крови…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D50 – D89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анемии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нарушения свертываемости крови…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отдельные нарушения, вовлекающие иммунный механизм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 + 4.2. + 4.3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117"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</a:t>
                      </a:r>
                    </a:p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 – (4.1 + 4.2 + 4.3)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7E4960-7CED-63EF-7789-4E8031DA34F7}"/>
              </a:ext>
            </a:extLst>
          </p:cNvPr>
          <p:cNvSpPr txBox="1"/>
          <p:nvPr/>
        </p:nvSpPr>
        <p:spPr>
          <a:xfrm>
            <a:off x="4686300" y="5388758"/>
            <a:ext cx="6243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BM Plex Sans" panose="020B0503050203000203" pitchFamily="34" charset="0"/>
                <a:cs typeface="Arial" panose="020B0604020202020204" pitchFamily="34" charset="0"/>
              </a:rPr>
              <a:t>Отрицательные значения исключены.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Подчиняется всем правилам обычных строк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822" y="6206609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07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83375C-5F77-B7A9-DE6C-2B963132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0D3EDAF-AD16-70E5-B0C9-DB0BB81CA482}"/>
              </a:ext>
            </a:extLst>
          </p:cNvPr>
          <p:cNvGrpSpPr/>
          <p:nvPr/>
        </p:nvGrpSpPr>
        <p:grpSpPr>
          <a:xfrm>
            <a:off x="0" y="13589"/>
            <a:ext cx="12192000" cy="4680235"/>
            <a:chOff x="0" y="13589"/>
            <a:chExt cx="12192000" cy="468023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4321B98-F229-C4E8-C55D-53E71E3EC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817" r="12817"/>
            <a:stretch/>
          </p:blipFill>
          <p:spPr>
            <a:xfrm>
              <a:off x="6987497" y="13589"/>
              <a:ext cx="5204503" cy="468023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9A18E76-F75B-E409-F063-9FCB8C3D6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0" y="13589"/>
              <a:ext cx="6987497" cy="467293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8053F0-225C-D990-12D1-7716AAFF9531}"/>
              </a:ext>
            </a:extLst>
          </p:cNvPr>
          <p:cNvSpPr txBox="1"/>
          <p:nvPr/>
        </p:nvSpPr>
        <p:spPr>
          <a:xfrm>
            <a:off x="99753" y="3696861"/>
            <a:ext cx="5530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</a:t>
            </a:r>
            <a:r>
              <a:rPr lang="ru-RU" sz="3200" b="1" dirty="0" smtClean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ФСН №12. 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З</a:t>
            </a:r>
            <a:r>
              <a:rPr lang="ru-RU" sz="3200" b="1" dirty="0" smtClean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аполнение формы</a:t>
            </a:r>
            <a:endParaRPr lang="ru-RU" sz="3200" b="1" dirty="0">
              <a:solidFill>
                <a:schemeClr val="bg1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A4581D-1503-379D-F8B6-DCC6EF08F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81" y="5282400"/>
            <a:ext cx="1716784" cy="70633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DC6ED3-A856-B164-DA7A-A64FC5E2BA93}"/>
              </a:ext>
            </a:extLst>
          </p:cNvPr>
          <p:cNvSpPr/>
          <p:nvPr/>
        </p:nvSpPr>
        <p:spPr>
          <a:xfrm>
            <a:off x="10106874" y="3696861"/>
            <a:ext cx="1573060" cy="3171078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BA07DD-ED3E-8E68-FE85-D69CBEC5D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604" y="6133173"/>
            <a:ext cx="609600" cy="381000"/>
          </a:xfrm>
          <a:prstGeom prst="rect">
            <a:avLst/>
          </a:prstGeom>
        </p:spPr>
      </p:pic>
      <p:sp>
        <p:nvSpPr>
          <p:cNvPr id="16" name="Капля 15">
            <a:extLst>
              <a:ext uri="{FF2B5EF4-FFF2-40B4-BE49-F238E27FC236}">
                <a16:creationId xmlns:a16="http://schemas.microsoft.com/office/drawing/2014/main" id="{1A0CDFAB-2D2D-4918-5387-0069EBBF3C88}"/>
              </a:ext>
            </a:extLst>
          </p:cNvPr>
          <p:cNvSpPr/>
          <p:nvPr/>
        </p:nvSpPr>
        <p:spPr>
          <a:xfrm rot="10800000">
            <a:off x="5910449" y="310423"/>
            <a:ext cx="5981047" cy="5981047"/>
          </a:xfrm>
          <a:prstGeom prst="teardrop">
            <a:avLst/>
          </a:prstGeom>
          <a:blipFill dpi="0" rotWithShape="0">
            <a:blip r:embed="rId6"/>
            <a:srcRect/>
            <a:tile tx="-476250" ty="0" sx="100000" sy="100000" flip="none" algn="tl"/>
          </a:blipFill>
          <a:ln>
            <a:solidFill>
              <a:srgbClr val="118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3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id="{30722CBA-2F07-91ED-F5F9-61F3A37BED96}"/>
              </a:ext>
            </a:extLst>
          </p:cNvPr>
          <p:cNvSpPr/>
          <p:nvPr/>
        </p:nvSpPr>
        <p:spPr>
          <a:xfrm>
            <a:off x="1905058" y="305191"/>
            <a:ext cx="3124681" cy="1777193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Форма №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030-ПО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«Сведения о профилактических осмотрах несовершеннолетних»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Форма №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030-ДСО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«Сведения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диспансеризации несовершеннолетних»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7">
            <a:extLst>
              <a:ext uri="{FF2B5EF4-FFF2-40B4-BE49-F238E27FC236}">
                <a16:creationId xmlns:a16="http://schemas.microsoft.com/office/drawing/2014/main" id="{8C582EF9-9182-B931-6875-D1A1C1A4A8BC}"/>
              </a:ext>
            </a:extLst>
          </p:cNvPr>
          <p:cNvSpPr/>
          <p:nvPr/>
        </p:nvSpPr>
        <p:spPr>
          <a:xfrm>
            <a:off x="5661027" y="198752"/>
            <a:ext cx="2810311" cy="1579562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Форма №131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"Сведения о диспансеризации определенных групп взрослого населения"</a:t>
            </a:r>
          </a:p>
        </p:txBody>
      </p:sp>
      <p:sp>
        <p:nvSpPr>
          <p:cNvPr id="7" name="Скругленный прямоугольник 11">
            <a:extLst>
              <a:ext uri="{FF2B5EF4-FFF2-40B4-BE49-F238E27FC236}">
                <a16:creationId xmlns:a16="http://schemas.microsoft.com/office/drawing/2014/main" id="{1BDC439D-E71E-791C-D707-ED2FF8BA3949}"/>
              </a:ext>
            </a:extLst>
          </p:cNvPr>
          <p:cNvSpPr/>
          <p:nvPr/>
        </p:nvSpPr>
        <p:spPr>
          <a:xfrm>
            <a:off x="8908486" y="4163699"/>
            <a:ext cx="2632360" cy="1844675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Формы №№10,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36, 11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Сверка количества зарегистрированных заболеваний (всего и впервые) и контингента диспансерных больных по  классу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8" name="Скругленный прямоугольник 12">
            <a:extLst>
              <a:ext uri="{FF2B5EF4-FFF2-40B4-BE49-F238E27FC236}">
                <a16:creationId xmlns:a16="http://schemas.microsoft.com/office/drawing/2014/main" id="{9E2BD4B4-A903-BBE3-B2AD-CD69886DF669}"/>
              </a:ext>
            </a:extLst>
          </p:cNvPr>
          <p:cNvSpPr/>
          <p:nvPr/>
        </p:nvSpPr>
        <p:spPr>
          <a:xfrm>
            <a:off x="5439730" y="4255643"/>
            <a:ext cx="2549525" cy="1882775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Форма №7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Сверка количества зарегистрированных заболеваний (впервые выявленных по классу «злокачественные новообразования»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10">
            <a:extLst>
              <a:ext uri="{FF2B5EF4-FFF2-40B4-BE49-F238E27FC236}">
                <a16:creationId xmlns:a16="http://schemas.microsoft.com/office/drawing/2014/main" id="{560F3312-FE9B-8008-95CB-B608F14AC9A9}"/>
              </a:ext>
            </a:extLst>
          </p:cNvPr>
          <p:cNvSpPr/>
          <p:nvPr/>
        </p:nvSpPr>
        <p:spPr>
          <a:xfrm>
            <a:off x="2049145" y="4163699"/>
            <a:ext cx="2533650" cy="2046287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Форма №57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(сверка по количеству впервые  выявленных заболеваний»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)</a:t>
            </a:r>
          </a:p>
        </p:txBody>
      </p:sp>
      <p:sp>
        <p:nvSpPr>
          <p:cNvPr id="10" name="Скругленный прямоугольник 3">
            <a:extLst>
              <a:ext uri="{FF2B5EF4-FFF2-40B4-BE49-F238E27FC236}">
                <a16:creationId xmlns:a16="http://schemas.microsoft.com/office/drawing/2014/main" id="{130C7AB3-DBDE-1C68-227D-B634FDE1434A}"/>
              </a:ext>
            </a:extLst>
          </p:cNvPr>
          <p:cNvSpPr/>
          <p:nvPr/>
        </p:nvSpPr>
        <p:spPr>
          <a:xfrm>
            <a:off x="5460616" y="2320916"/>
            <a:ext cx="2724216" cy="1393304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Форма 12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3C46C6B-9146-06DE-060D-D9F2701CBCAE}"/>
              </a:ext>
            </a:extLst>
          </p:cNvPr>
          <p:cNvCxnSpPr>
            <a:stCxn id="9" idx="0"/>
          </p:cNvCxnSpPr>
          <p:nvPr/>
        </p:nvCxnSpPr>
        <p:spPr>
          <a:xfrm flipV="1">
            <a:off x="3315970" y="3136096"/>
            <a:ext cx="2186056" cy="1027603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9088150-5082-1530-B615-41D9647C9C7A}"/>
              </a:ext>
            </a:extLst>
          </p:cNvPr>
          <p:cNvCxnSpPr>
            <a:endCxn id="10" idx="1"/>
          </p:cNvCxnSpPr>
          <p:nvPr/>
        </p:nvCxnSpPr>
        <p:spPr>
          <a:xfrm>
            <a:off x="3311207" y="2175804"/>
            <a:ext cx="2149409" cy="841764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CD4502E-B7A6-B6F3-37D5-833D773E1A6F}"/>
              </a:ext>
            </a:extLst>
          </p:cNvPr>
          <p:cNvCxnSpPr/>
          <p:nvPr/>
        </p:nvCxnSpPr>
        <p:spPr>
          <a:xfrm flipV="1">
            <a:off x="8237209" y="1959462"/>
            <a:ext cx="1987457" cy="753798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2AB506D-6770-5AB1-5D10-68889A5EB00B}"/>
              </a:ext>
            </a:extLst>
          </p:cNvPr>
          <p:cNvCxnSpPr/>
          <p:nvPr/>
        </p:nvCxnSpPr>
        <p:spPr>
          <a:xfrm>
            <a:off x="8237209" y="3214201"/>
            <a:ext cx="2212975" cy="768350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DCEB144-3C5D-8856-52C7-640F17E120F4}"/>
              </a:ext>
            </a:extLst>
          </p:cNvPr>
          <p:cNvCxnSpPr/>
          <p:nvPr/>
        </p:nvCxnSpPr>
        <p:spPr>
          <a:xfrm>
            <a:off x="6822724" y="3667442"/>
            <a:ext cx="4763" cy="588201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Прямоугольник 1"/>
          <p:cNvSpPr/>
          <p:nvPr/>
        </p:nvSpPr>
        <p:spPr>
          <a:xfrm>
            <a:off x="2049145" y="6271123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343697" y="198752"/>
            <a:ext cx="2385848" cy="15895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Форма №65 </a:t>
            </a:r>
            <a:r>
              <a:rPr lang="ru-RU" sz="1400" dirty="0" smtClean="0">
                <a:solidFill>
                  <a:schemeClr val="tx1"/>
                </a:solidFill>
              </a:rPr>
              <a:t>(сверка по числу пациентов с хроническим гепатитом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CD4502E-B7A6-B6F3-37D5-833D773E1A6F}"/>
              </a:ext>
            </a:extLst>
          </p:cNvPr>
          <p:cNvCxnSpPr/>
          <p:nvPr/>
        </p:nvCxnSpPr>
        <p:spPr>
          <a:xfrm>
            <a:off x="6957848" y="1818217"/>
            <a:ext cx="16785" cy="535581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939674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6E7588-B21A-89EF-E643-1A8A1269D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25" y="2057400"/>
            <a:ext cx="9588500" cy="33718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При сдаче годового отчета по форме 12 при себе иметь расшифровку групп «Прочие» по всем возрастам.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79625" y="6244709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0504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A43243-0AFD-2E09-73AB-11FF8990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1BA93A-31EE-1BFE-BE70-454D353DDBB7}"/>
              </a:ext>
            </a:extLst>
          </p:cNvPr>
          <p:cNvSpPr txBox="1"/>
          <p:nvPr/>
        </p:nvSpPr>
        <p:spPr>
          <a:xfrm>
            <a:off x="3113580" y="5680745"/>
            <a:ext cx="7121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Unbounded" pitchFamily="2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3A46AB-EDD0-6F07-2185-5B795A117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937" y="5942355"/>
            <a:ext cx="1265855" cy="52322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77408F-8851-468A-7FAE-346355C88399}"/>
              </a:ext>
            </a:extLst>
          </p:cNvPr>
          <p:cNvGrpSpPr/>
          <p:nvPr/>
        </p:nvGrpSpPr>
        <p:grpSpPr>
          <a:xfrm>
            <a:off x="0" y="264152"/>
            <a:ext cx="12192000" cy="4090684"/>
            <a:chOff x="0" y="13589"/>
            <a:chExt cx="12192000" cy="468023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6A1192F-1A8C-18EA-2C13-092F55EFF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13" r="9021"/>
            <a:stretch/>
          </p:blipFill>
          <p:spPr>
            <a:xfrm>
              <a:off x="6987497" y="13589"/>
              <a:ext cx="5204503" cy="468023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50703FE-6AD5-D268-E1FB-892D0CAA0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0" y="13589"/>
              <a:ext cx="11674549" cy="4672934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697862" y="103603"/>
            <a:ext cx="968586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Контакты</a:t>
            </a:r>
          </a:p>
          <a:p>
            <a:pPr algn="ctr"/>
            <a:endParaRPr lang="ru-RU" altLang="ru-RU" sz="24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Куракина Татьяна Юрьевна</a:t>
            </a:r>
          </a:p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</a:t>
            </a:r>
            <a:r>
              <a:rPr lang="ru-RU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8 (495) 417-12-09 (доб. </a:t>
            </a:r>
            <a:r>
              <a:rPr lang="ru-RU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312)</a:t>
            </a:r>
          </a:p>
          <a:p>
            <a:pPr algn="ctr"/>
            <a:r>
              <a:rPr lang="en-US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KurakinaTY@zdrav.mos.ru</a:t>
            </a:r>
            <a:endParaRPr lang="ru-RU" altLang="ru-RU" sz="28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   Гимадеева Лилия </a:t>
            </a:r>
            <a:r>
              <a:rPr lang="ru-RU" altLang="ru-RU" sz="28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Наилиевна</a:t>
            </a:r>
            <a:endParaRPr lang="en-US" alt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8 </a:t>
            </a:r>
            <a:r>
              <a:rPr lang="ru-RU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(495) 417-12-09 (доб. </a:t>
            </a:r>
            <a:r>
              <a:rPr lang="ru-RU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330)</a:t>
            </a:r>
          </a:p>
          <a:p>
            <a:pPr algn="ctr"/>
            <a:endParaRPr lang="ru-RU" alt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Ерашова </a:t>
            </a:r>
            <a:r>
              <a:rPr lang="ru-RU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Галина </a:t>
            </a:r>
            <a:r>
              <a:rPr lang="ru-RU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Алексеевна </a:t>
            </a:r>
            <a:endParaRPr lang="ru-RU" alt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8 </a:t>
            </a:r>
            <a:r>
              <a:rPr lang="ru-RU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(495) 417-12-09 (доб. 307)</a:t>
            </a:r>
          </a:p>
          <a:p>
            <a:pPr algn="ctr"/>
            <a:endParaRPr lang="ru-RU" alt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FA0E60-889A-789E-D8AB-6D5518A2B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70" y="552450"/>
            <a:ext cx="9870440" cy="4351338"/>
          </a:xfr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ru-RU" sz="3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Информация представляется в двух разрезах: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endParaRPr kumimoji="0" lang="ru-RU" sz="3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00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– заболеваемость всего населения субъекта РФ;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01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– заболеваемость сельского населения субъекта РФ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68170" y="6275535"/>
            <a:ext cx="4591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</a:t>
            </a:r>
            <a:r>
              <a:rPr lang="ru-RU" b="1" dirty="0" smtClean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ФСН №12</a:t>
            </a:r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1FF711-1DC0-1675-1DB6-940F0605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525" y="238125"/>
            <a:ext cx="10130330" cy="5838825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Форма составляется  по данным обращаемости населения в медицинские организации на основании  регистрации заболеваний в первичной учетной документации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Основные формы первичной учетной медицинской документации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форма N 025/у "Медицинская карта пациента, получающего медицинскую помощь в амбулаторных условиях" 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2)  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форма N 025-1/у "Талон пациента, получающего медицинскую помощь в амбулаторных условиях"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34290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Утверждены приказом Минздрава России от 13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мая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2025 года №</a:t>
            </a:r>
            <a:r>
              <a:rPr lang="ru-RU" sz="2000" b="1" dirty="0" smtClean="0">
                <a:solidFill>
                  <a:prstClr val="black"/>
                </a:solidFill>
                <a:latin typeface="IBM Plex Sans" panose="020B0503050203000203" pitchFamily="34" charset="0"/>
                <a:cs typeface="Times New Roman" pitchFamily="18" charset="0"/>
              </a:rPr>
              <a:t>274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н </a:t>
            </a:r>
            <a:r>
              <a:rPr lang="ru-RU" sz="2000" dirty="0" smtClean="0"/>
              <a:t>"Об </a:t>
            </a:r>
            <a:r>
              <a:rPr lang="ru-RU" sz="2000" dirty="0"/>
              <a:t>утверждении унифицированных форм медицинской </a:t>
            </a:r>
            <a:r>
              <a:rPr lang="ru-RU" sz="2000" dirty="0" smtClean="0"/>
              <a:t>документации, используемых в медицинских </a:t>
            </a:r>
            <a:r>
              <a:rPr lang="ru-RU" sz="2000" dirty="0"/>
              <a:t>организациях, оказывающих медицинскую помощь в амбулаторных условиях, и порядков по их заполнению"</a:t>
            </a:r>
            <a:br>
              <a:rPr lang="ru-RU" sz="2000" dirty="0"/>
            </a:br>
            <a:endParaRPr lang="ru-RU" sz="2000" dirty="0"/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.  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4525" y="6229350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1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7746F-13EA-7148-E55D-6D915513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140" y="212091"/>
            <a:ext cx="9427210" cy="578484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sz="2800" b="1" i="0" u="none" strike="noStrike" kern="1200" cap="none" spc="2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Основные правила учета заболеваний</a:t>
            </a:r>
            <a:r>
              <a:rPr kumimoji="0" lang="ru-RU" sz="3200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D3E338-C1E2-F9A2-9232-AD36BCEE3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640" y="790576"/>
            <a:ext cx="9427210" cy="47053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Форму включают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все случаи острых заболеваний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один раз в год сведения об основном, фоновом, конкурирующем и сопутствующем  хронических заболеваниях;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Arial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диагнозы, зарегистрированные в стационаре,  на основании «Выписного эпикриза»;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в случае смерти пациента регистрация нозологий обязательна.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6426" y="6187559"/>
            <a:ext cx="509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9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46909-5AFB-52F1-89EE-E122435C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60" y="304166"/>
            <a:ext cx="9032240" cy="524510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sz="2800" b="1" i="0" u="none" strike="noStrike" kern="1200" cap="none" spc="20" normalizeH="0" baseline="0" noProof="0" dirty="0">
                <a:ln>
                  <a:noFill/>
                </a:ln>
                <a:solidFill>
                  <a:srgbClr val="D3351A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Основные правила учета заболеваний</a:t>
            </a:r>
            <a:r>
              <a:rPr kumimoji="0" lang="ru-RU" sz="3200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3AB5D-02D2-5FFB-A05E-E0927F79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60" y="1000125"/>
            <a:ext cx="9737090" cy="441007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Форму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не включают: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сведения об осложнениях основного и других заболеваний;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сведения об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обострениях хронических заболеваний;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сведения о заболеваниях с кодами по МКБ-10, отмеченных  звездочкой (*);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itchFamily="18" charset="0"/>
              </a:rPr>
              <a:t> подозрения на заболевания.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4575" y="6235184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Форма ФСН №12. Заполнение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1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5178</Words>
  <Application>Microsoft Office PowerPoint</Application>
  <PresentationFormat>Широкоэкранный</PresentationFormat>
  <Paragraphs>1565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3" baseType="lpstr">
      <vt:lpstr>Tahoma</vt:lpstr>
      <vt:lpstr>Century Gothic</vt:lpstr>
      <vt:lpstr>IBM Plex Sans</vt:lpstr>
      <vt:lpstr>IBM Plex Sans SemiBold</vt:lpstr>
      <vt:lpstr>Unbounded</vt:lpstr>
      <vt:lpstr>Calibri Light</vt:lpstr>
      <vt:lpstr>Calibri</vt:lpstr>
      <vt:lpstr>Wingdings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правила учета заболеваний </vt:lpstr>
      <vt:lpstr>Основные правила учета заболеваний </vt:lpstr>
      <vt:lpstr>Структура формы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1000. Дети 0-14 лет.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Таблицы 1000, 2000 </vt:lpstr>
      <vt:lpstr>Таблица 1500. Дети первых трех лет жизни   </vt:lpstr>
      <vt:lpstr>Презентация PowerPoint</vt:lpstr>
      <vt:lpstr>Презентация PowerPoint</vt:lpstr>
      <vt:lpstr>Таблица 1600. Дети первого года жизни     </vt:lpstr>
      <vt:lpstr>Презентация PowerPoint</vt:lpstr>
      <vt:lpstr>Таблица 2000. Дети 15-17 лет включительно  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Таблицы  2000, 3000, 4000 </vt:lpstr>
      <vt:lpstr>Таблицы 3000, 4000 </vt:lpstr>
      <vt:lpstr>Презентация PowerPoint</vt:lpstr>
      <vt:lpstr>Таблица 4000 </vt:lpstr>
      <vt:lpstr>Презентация PowerPoint</vt:lpstr>
      <vt:lpstr>Таблицы  1100, 2100, 3100, 4100 </vt:lpstr>
      <vt:lpstr>Презентация PowerPoint</vt:lpstr>
      <vt:lpstr>Презентация PowerPoint</vt:lpstr>
      <vt:lpstr>Особенности кодирования заболеваний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Кодирование  последствий </vt:lpstr>
      <vt:lpstr> Автоматически вычисляемые таблицы в форме 12 </vt:lpstr>
      <vt:lpstr>Формирование строк таблиц  «Прочие»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Татьяна Ю. Куракина</cp:lastModifiedBy>
  <cp:revision>167</cp:revision>
  <dcterms:created xsi:type="dcterms:W3CDTF">2022-10-14T11:10:30Z</dcterms:created>
  <dcterms:modified xsi:type="dcterms:W3CDTF">2025-12-18T11:38:39Z</dcterms:modified>
</cp:coreProperties>
</file>